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84" r:id="rId3"/>
    <p:sldId id="257" r:id="rId4"/>
    <p:sldId id="258" r:id="rId5"/>
    <p:sldId id="259" r:id="rId6"/>
    <p:sldId id="285" r:id="rId7"/>
    <p:sldId id="260"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79" r:id="rId25"/>
    <p:sldId id="280" r:id="rId26"/>
    <p:sldId id="281" r:id="rId27"/>
    <p:sldId id="282" r:id="rId28"/>
    <p:sldId id="283" r:id="rId29"/>
    <p:sldId id="286" r:id="rId30"/>
    <p:sldId id="26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Lato Black" panose="020F0502020204030203" pitchFamily="34" charset="0"/>
      <p:bold r:id="rId41"/>
      <p:boldItalic r:id="rId42"/>
    </p:embeddedFont>
    <p:embeddedFont>
      <p:font typeface="Raleway" pitchFamily="2" charset="0"/>
      <p:regular r:id="rId43"/>
      <p:bold r:id="rId44"/>
      <p:italic r:id="rId45"/>
      <p:boldItalic r:id="rId46"/>
    </p:embeddedFont>
    <p:embeddedFont>
      <p:font typeface="Raleway Black" pitchFamily="2"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9" autoAdjust="0"/>
  </p:normalViewPr>
  <p:slideViewPr>
    <p:cSldViewPr snapToGrid="0">
      <p:cViewPr varScale="1">
        <p:scale>
          <a:sx n="95" d="100"/>
          <a:sy n="95" d="100"/>
        </p:scale>
        <p:origin x="109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07388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2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72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716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08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70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497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16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320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688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9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2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81c9a0933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81c9a0933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066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1c9a0933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81c9a0933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69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1c9a093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81c9a093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67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16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92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81c9a0933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81c9a0933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81c9a0933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81c9a093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65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553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c9a093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c9a093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25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esource.dbs.ie/bitstream/handle/10788/4260/msc_niture_aa_2021.pdf?sequence=1&amp;isAllowed=y" TargetMode="External"/><Relationship Id="rId3" Type="http://schemas.openxmlformats.org/officeDocument/2006/relationships/hyperlink" Target="https://www.cyberclick.net/numericalblogen/what-is-youtube-studio-and-how-can-you-use-it" TargetMode="External"/><Relationship Id="rId7" Type="http://schemas.openxmlformats.org/officeDocument/2006/relationships/hyperlink" Target="https://www.irjet.net/archives/V7/i8/IRJET-V7I8732.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towardsdatascience.com/youtube-trending-video-analysis-with-pandas-and-seaborn-c9903a0f811d" TargetMode="External"/><Relationship Id="rId5" Type="http://schemas.openxmlformats.org/officeDocument/2006/relationships/hyperlink" Target="https://en.wikipedia.org/wiki/Social_media_analytics" TargetMode="External"/><Relationship Id="rId4" Type="http://schemas.openxmlformats.org/officeDocument/2006/relationships/hyperlink" Target="https://vaizle.com/product/social-media-analytics/youtube-analytics" TargetMode="External"/><Relationship Id="rId9" Type="http://schemas.openxmlformats.org/officeDocument/2006/relationships/hyperlink" Target="https://www.ijettcs.org/Volume11Issue4/IJETTCS-2022-07-23-16.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datasnaek/youtub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11700" y="529274"/>
            <a:ext cx="8520600" cy="425929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solidFill>
                  <a:srgbClr val="FF0000"/>
                </a:solidFill>
              </a:rPr>
              <a:t>SOCIAL MEDIA ANALYTICS </a:t>
            </a:r>
            <a:r>
              <a:rPr lang="en" sz="3200" dirty="0">
                <a:solidFill>
                  <a:srgbClr val="FF0000"/>
                </a:solidFill>
              </a:rPr>
              <a:t>(</a:t>
            </a:r>
            <a:r>
              <a:rPr lang="en" sz="3200" dirty="0">
                <a:solidFill>
                  <a:srgbClr val="FF0000"/>
                </a:solidFill>
                <a:latin typeface="Arial"/>
                <a:ea typeface="Arial"/>
                <a:cs typeface="Arial"/>
                <a:sym typeface="Arial"/>
              </a:rPr>
              <a:t>CSE4096</a:t>
            </a:r>
            <a:r>
              <a:rPr lang="en" sz="3200" dirty="0">
                <a:solidFill>
                  <a:srgbClr val="FF0000"/>
                </a:solidFill>
              </a:rPr>
              <a:t>)</a:t>
            </a:r>
            <a:endParaRPr sz="3200" dirty="0">
              <a:solidFill>
                <a:srgbClr val="FF0000"/>
              </a:solidFill>
            </a:endParaRPr>
          </a:p>
        </p:txBody>
      </p:sp>
      <p:sp>
        <p:nvSpPr>
          <p:cNvPr id="87" name="Google Shape;87;p13"/>
          <p:cNvSpPr txBox="1">
            <a:spLocks noGrp="1"/>
          </p:cNvSpPr>
          <p:nvPr>
            <p:ph type="subTitle" idx="1"/>
          </p:nvPr>
        </p:nvSpPr>
        <p:spPr>
          <a:xfrm>
            <a:off x="164914" y="1461475"/>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b="1" dirty="0">
                <a:solidFill>
                  <a:srgbClr val="FF0000"/>
                </a:solidFill>
              </a:rPr>
              <a:t>TITLE : YOUTUBE TRENDING VIDEO ANALYSIS</a:t>
            </a:r>
            <a:endParaRPr sz="1800" b="1" dirty="0">
              <a:solidFill>
                <a:srgbClr val="FF0000"/>
              </a:solidFill>
            </a:endParaRPr>
          </a:p>
        </p:txBody>
      </p:sp>
      <p:sp>
        <p:nvSpPr>
          <p:cNvPr id="88" name="Google Shape;88;p13"/>
          <p:cNvSpPr txBox="1"/>
          <p:nvPr/>
        </p:nvSpPr>
        <p:spPr>
          <a:xfrm>
            <a:off x="516751" y="1597106"/>
            <a:ext cx="3353696"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en" b="1" dirty="0">
                <a:latin typeface="Lato"/>
                <a:ea typeface="Lato"/>
                <a:cs typeface="Lato"/>
                <a:sym typeface="Lato"/>
              </a:rPr>
              <a:t>PROJECT TYPE</a:t>
            </a:r>
            <a:r>
              <a:rPr lang="en" dirty="0">
                <a:latin typeface="Lato"/>
                <a:ea typeface="Lato"/>
                <a:cs typeface="Lato"/>
                <a:sym typeface="Lato"/>
              </a:rPr>
              <a:t> : B (GITHUB CODE)</a:t>
            </a:r>
          </a:p>
          <a:p>
            <a:pPr marL="0" lvl="0" indent="0" algn="l" rtl="0">
              <a:spcBef>
                <a:spcPts val="0"/>
              </a:spcBef>
              <a:spcAft>
                <a:spcPts val="0"/>
              </a:spcAft>
              <a:buNone/>
            </a:pPr>
            <a:endParaRPr lang="en-IN" b="1" dirty="0">
              <a:latin typeface="Lato"/>
              <a:ea typeface="Lato"/>
              <a:cs typeface="Lato"/>
              <a:sym typeface="Lato"/>
            </a:endParaRPr>
          </a:p>
          <a:p>
            <a:pPr marL="0" lvl="0" indent="0" algn="l" rtl="0">
              <a:spcBef>
                <a:spcPts val="0"/>
              </a:spcBef>
              <a:spcAft>
                <a:spcPts val="0"/>
              </a:spcAft>
              <a:buNone/>
            </a:pPr>
            <a:r>
              <a:rPr lang="en-IN" b="1" dirty="0">
                <a:latin typeface="Lato"/>
                <a:ea typeface="Lato"/>
                <a:cs typeface="Lato"/>
                <a:sym typeface="Lato"/>
              </a:rPr>
              <a:t>GITHUB</a:t>
            </a:r>
            <a:r>
              <a:rPr lang="en" b="1" dirty="0">
                <a:latin typeface="Lato"/>
                <a:ea typeface="Lato"/>
                <a:cs typeface="Lato"/>
                <a:sym typeface="Lato"/>
              </a:rPr>
              <a:t> LINK:</a:t>
            </a:r>
          </a:p>
          <a:p>
            <a:pPr marL="0" lvl="0" indent="0" algn="l" rtl="0">
              <a:spcBef>
                <a:spcPts val="0"/>
              </a:spcBef>
              <a:spcAft>
                <a:spcPts val="0"/>
              </a:spcAft>
              <a:buNone/>
            </a:pPr>
            <a:r>
              <a:rPr lang="en-IN" dirty="0"/>
              <a:t>https://github.com/YuvashreeRchan/Youtube_Video_Trend_Analysis</a:t>
            </a:r>
            <a:endParaRPr b="1"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en" b="1" dirty="0">
                <a:latin typeface="Lato"/>
                <a:ea typeface="Lato"/>
                <a:cs typeface="Lato"/>
                <a:sym typeface="Lato"/>
              </a:rPr>
              <a:t>SLOT: </a:t>
            </a:r>
            <a:r>
              <a:rPr lang="en" dirty="0">
                <a:latin typeface="Lato"/>
                <a:ea typeface="Lato"/>
                <a:cs typeface="Lato"/>
                <a:sym typeface="Lato"/>
              </a:rPr>
              <a:t>D1+ TD1</a:t>
            </a: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en" b="1" dirty="0">
                <a:latin typeface="Lato"/>
                <a:ea typeface="Lato"/>
                <a:cs typeface="Lato"/>
                <a:sym typeface="Lato"/>
              </a:rPr>
              <a:t>CLASS-ID:</a:t>
            </a:r>
            <a:r>
              <a:rPr lang="en" dirty="0">
                <a:latin typeface="Lato"/>
                <a:ea typeface="Lato"/>
                <a:cs typeface="Lato"/>
                <a:sym typeface="Lato"/>
              </a:rPr>
              <a:t> CH2022235001973</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2" name="Rectangle 1"/>
          <p:cNvSpPr/>
          <p:nvPr/>
        </p:nvSpPr>
        <p:spPr>
          <a:xfrm>
            <a:off x="5224017" y="3720734"/>
            <a:ext cx="3755069" cy="1184940"/>
          </a:xfrm>
          <a:prstGeom prst="rect">
            <a:avLst/>
          </a:prstGeom>
        </p:spPr>
        <p:txBody>
          <a:bodyPr wrap="square">
            <a:spAutoFit/>
          </a:bodyPr>
          <a:lstStyle/>
          <a:p>
            <a:pPr lvl="0"/>
            <a:r>
              <a:rPr lang="en-US" sz="1500" b="1" u="sng" dirty="0">
                <a:latin typeface="Lato"/>
                <a:ea typeface="Lato"/>
                <a:cs typeface="Lato"/>
                <a:sym typeface="Lato"/>
              </a:rPr>
              <a:t>TEAM MEMBERS:</a:t>
            </a:r>
          </a:p>
          <a:p>
            <a:pPr lvl="0"/>
            <a:r>
              <a:rPr lang="en-US" dirty="0">
                <a:latin typeface="Lato"/>
                <a:ea typeface="Lato"/>
                <a:cs typeface="Lato"/>
                <a:sym typeface="Lato"/>
              </a:rPr>
              <a:t>LOKESH KANNA - 19MIA1014</a:t>
            </a:r>
          </a:p>
          <a:p>
            <a:pPr lvl="0"/>
            <a:r>
              <a:rPr lang="en-US" dirty="0">
                <a:latin typeface="Lato"/>
                <a:ea typeface="Lato"/>
                <a:cs typeface="Lato"/>
                <a:sym typeface="Lato"/>
              </a:rPr>
              <a:t>DEEKSHITHA L - 19MIA1030</a:t>
            </a:r>
          </a:p>
          <a:p>
            <a:pPr lvl="0"/>
            <a:r>
              <a:rPr lang="en-US" dirty="0">
                <a:latin typeface="Lato"/>
                <a:ea typeface="Lato"/>
                <a:cs typeface="Lato"/>
                <a:sym typeface="Lato"/>
              </a:rPr>
              <a:t>YUVASHREE R - 19MIA1053</a:t>
            </a:r>
          </a:p>
          <a:p>
            <a:pPr lvl="0"/>
            <a:r>
              <a:rPr lang="en-US" dirty="0">
                <a:latin typeface="Lato"/>
                <a:ea typeface="Lato"/>
                <a:cs typeface="Lato"/>
                <a:sym typeface="Lato"/>
              </a:rPr>
              <a:t>NIHARIKA SAMYUKTHA K - 19MIA1083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B55E6-AA2B-5BE2-2EBE-A076E66C2397}"/>
              </a:ext>
            </a:extLst>
          </p:cNvPr>
          <p:cNvPicPr>
            <a:picLocks noChangeAspect="1"/>
          </p:cNvPicPr>
          <p:nvPr/>
        </p:nvPicPr>
        <p:blipFill rotWithShape="1">
          <a:blip r:embed="rId2"/>
          <a:srcRect b="5419"/>
          <a:stretch/>
        </p:blipFill>
        <p:spPr>
          <a:xfrm>
            <a:off x="856166" y="1141110"/>
            <a:ext cx="7728612" cy="3711456"/>
          </a:xfrm>
          <a:prstGeom prst="rect">
            <a:avLst/>
          </a:prstGeom>
        </p:spPr>
      </p:pic>
      <p:sp>
        <p:nvSpPr>
          <p:cNvPr id="7" name="TextBox 6">
            <a:extLst>
              <a:ext uri="{FF2B5EF4-FFF2-40B4-BE49-F238E27FC236}">
                <a16:creationId xmlns:a16="http://schemas.microsoft.com/office/drawing/2014/main" id="{955F0917-47DB-8861-6268-001F2711CBE4}"/>
              </a:ext>
            </a:extLst>
          </p:cNvPr>
          <p:cNvSpPr txBox="1"/>
          <p:nvPr/>
        </p:nvSpPr>
        <p:spPr>
          <a:xfrm>
            <a:off x="856166" y="532759"/>
            <a:ext cx="7205622" cy="523220"/>
          </a:xfrm>
          <a:prstGeom prst="rect">
            <a:avLst/>
          </a:prstGeom>
          <a:noFill/>
        </p:spPr>
        <p:txBody>
          <a:bodyPr wrap="square">
            <a:spAutoFit/>
          </a:bodyPr>
          <a:lstStyle/>
          <a:p>
            <a:r>
              <a:rPr lang="en-US" sz="2800" b="1" dirty="0">
                <a:solidFill>
                  <a:srgbClr val="FF0000"/>
                </a:solidFill>
              </a:rPr>
              <a:t>WHEN TO POST A TRENDING VIDEO</a:t>
            </a:r>
          </a:p>
        </p:txBody>
      </p:sp>
    </p:spTree>
    <p:extLst>
      <p:ext uri="{BB962C8B-B14F-4D97-AF65-F5344CB8AC3E}">
        <p14:creationId xmlns:p14="http://schemas.microsoft.com/office/powerpoint/2010/main" val="355300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45527-FC77-379F-D5F4-325BF1851DA4}"/>
              </a:ext>
            </a:extLst>
          </p:cNvPr>
          <p:cNvPicPr>
            <a:picLocks noChangeAspect="1"/>
          </p:cNvPicPr>
          <p:nvPr/>
        </p:nvPicPr>
        <p:blipFill>
          <a:blip r:embed="rId2"/>
          <a:stretch>
            <a:fillRect/>
          </a:stretch>
        </p:blipFill>
        <p:spPr>
          <a:xfrm>
            <a:off x="707812" y="740588"/>
            <a:ext cx="7815710" cy="4057634"/>
          </a:xfrm>
          <a:prstGeom prst="rect">
            <a:avLst/>
          </a:prstGeom>
        </p:spPr>
      </p:pic>
    </p:spTree>
    <p:extLst>
      <p:ext uri="{BB962C8B-B14F-4D97-AF65-F5344CB8AC3E}">
        <p14:creationId xmlns:p14="http://schemas.microsoft.com/office/powerpoint/2010/main" val="116263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00E7E-43BE-2575-EBCC-EC3DC201D25F}"/>
              </a:ext>
            </a:extLst>
          </p:cNvPr>
          <p:cNvPicPr>
            <a:picLocks noChangeAspect="1"/>
          </p:cNvPicPr>
          <p:nvPr/>
        </p:nvPicPr>
        <p:blipFill>
          <a:blip r:embed="rId2"/>
          <a:stretch>
            <a:fillRect/>
          </a:stretch>
        </p:blipFill>
        <p:spPr>
          <a:xfrm>
            <a:off x="465050" y="672574"/>
            <a:ext cx="8213899" cy="4173815"/>
          </a:xfrm>
          <a:prstGeom prst="rect">
            <a:avLst/>
          </a:prstGeom>
        </p:spPr>
      </p:pic>
    </p:spTree>
    <p:extLst>
      <p:ext uri="{BB962C8B-B14F-4D97-AF65-F5344CB8AC3E}">
        <p14:creationId xmlns:p14="http://schemas.microsoft.com/office/powerpoint/2010/main" val="20381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2BF9F9-DE15-6C44-4526-0DC2D953BD7E}"/>
              </a:ext>
            </a:extLst>
          </p:cNvPr>
          <p:cNvPicPr>
            <a:picLocks noChangeAspect="1"/>
          </p:cNvPicPr>
          <p:nvPr/>
        </p:nvPicPr>
        <p:blipFill>
          <a:blip r:embed="rId2"/>
          <a:stretch>
            <a:fillRect/>
          </a:stretch>
        </p:blipFill>
        <p:spPr>
          <a:xfrm>
            <a:off x="699482" y="780804"/>
            <a:ext cx="7745035" cy="3947911"/>
          </a:xfrm>
          <a:prstGeom prst="rect">
            <a:avLst/>
          </a:prstGeom>
        </p:spPr>
      </p:pic>
    </p:spTree>
    <p:extLst>
      <p:ext uri="{BB962C8B-B14F-4D97-AF65-F5344CB8AC3E}">
        <p14:creationId xmlns:p14="http://schemas.microsoft.com/office/powerpoint/2010/main" val="333259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88CF2C-5B34-056E-C6A1-C501C0874FB2}"/>
              </a:ext>
            </a:extLst>
          </p:cNvPr>
          <p:cNvPicPr>
            <a:picLocks noChangeAspect="1"/>
          </p:cNvPicPr>
          <p:nvPr/>
        </p:nvPicPr>
        <p:blipFill>
          <a:blip r:embed="rId2"/>
          <a:stretch>
            <a:fillRect/>
          </a:stretch>
        </p:blipFill>
        <p:spPr>
          <a:xfrm>
            <a:off x="536547" y="731948"/>
            <a:ext cx="8258061" cy="4231162"/>
          </a:xfrm>
          <a:prstGeom prst="rect">
            <a:avLst/>
          </a:prstGeom>
        </p:spPr>
      </p:pic>
    </p:spTree>
    <p:extLst>
      <p:ext uri="{BB962C8B-B14F-4D97-AF65-F5344CB8AC3E}">
        <p14:creationId xmlns:p14="http://schemas.microsoft.com/office/powerpoint/2010/main" val="340927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C6C2F-3384-AC81-080E-BCF0AAD98456}"/>
              </a:ext>
            </a:extLst>
          </p:cNvPr>
          <p:cNvPicPr>
            <a:picLocks noChangeAspect="1"/>
          </p:cNvPicPr>
          <p:nvPr/>
        </p:nvPicPr>
        <p:blipFill>
          <a:blip r:embed="rId2"/>
          <a:stretch>
            <a:fillRect/>
          </a:stretch>
        </p:blipFill>
        <p:spPr>
          <a:xfrm>
            <a:off x="476385" y="642348"/>
            <a:ext cx="8191230" cy="4238526"/>
          </a:xfrm>
          <a:prstGeom prst="rect">
            <a:avLst/>
          </a:prstGeom>
        </p:spPr>
      </p:pic>
    </p:spTree>
    <p:extLst>
      <p:ext uri="{BB962C8B-B14F-4D97-AF65-F5344CB8AC3E}">
        <p14:creationId xmlns:p14="http://schemas.microsoft.com/office/powerpoint/2010/main" val="148800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1DF3D8-3D4E-F695-E674-213020DF323B}"/>
              </a:ext>
            </a:extLst>
          </p:cNvPr>
          <p:cNvPicPr>
            <a:picLocks noChangeAspect="1"/>
          </p:cNvPicPr>
          <p:nvPr/>
        </p:nvPicPr>
        <p:blipFill>
          <a:blip r:embed="rId2"/>
          <a:stretch>
            <a:fillRect/>
          </a:stretch>
        </p:blipFill>
        <p:spPr>
          <a:xfrm>
            <a:off x="636400" y="770817"/>
            <a:ext cx="8094578" cy="4078936"/>
          </a:xfrm>
          <a:prstGeom prst="rect">
            <a:avLst/>
          </a:prstGeom>
        </p:spPr>
      </p:pic>
    </p:spTree>
    <p:extLst>
      <p:ext uri="{BB962C8B-B14F-4D97-AF65-F5344CB8AC3E}">
        <p14:creationId xmlns:p14="http://schemas.microsoft.com/office/powerpoint/2010/main" val="3523756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865950" y="1318650"/>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IN" sz="2400" b="1" dirty="0">
                <a:effectLst/>
                <a:latin typeface="Lato" panose="020F0502020204030203" pitchFamily="34" charset="0"/>
                <a:ea typeface="Lato" panose="020F0502020204030203" pitchFamily="34" charset="0"/>
                <a:cs typeface="Lato" panose="020F0502020204030203" pitchFamily="34" charset="0"/>
              </a:rPr>
              <a:t>ANALYTICAL TOOLS</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sp>
        <p:nvSpPr>
          <p:cNvPr id="106" name="Google Shape;106;p16"/>
          <p:cNvSpPr txBox="1">
            <a:spLocks noGrp="1"/>
          </p:cNvSpPr>
          <p:nvPr>
            <p:ph type="body" idx="1"/>
          </p:nvPr>
        </p:nvSpPr>
        <p:spPr>
          <a:xfrm>
            <a:off x="865950" y="1853850"/>
            <a:ext cx="7688700" cy="2876848"/>
          </a:xfrm>
          <a:prstGeom prst="rect">
            <a:avLst/>
          </a:prstGeom>
        </p:spPr>
        <p:txBody>
          <a:bodyPr spcFirstLastPara="1" wrap="square" lIns="91425" tIns="91425" rIns="91425" bIns="91425" anchor="t" anchorCtr="0">
            <a:noAutofit/>
          </a:bodyPr>
          <a:lstStyle/>
          <a:p>
            <a:pPr marL="0" marR="0" algn="just">
              <a:lnSpc>
                <a:spcPct val="115000"/>
              </a:lnSpc>
              <a:spcBef>
                <a:spcPts val="0"/>
              </a:spcBef>
              <a:spcAft>
                <a:spcPts val="0"/>
              </a:spcAft>
            </a:pPr>
            <a:r>
              <a:rPr lang="en-IN" sz="1200" dirty="0">
                <a:effectLst/>
                <a:highlight>
                  <a:srgbClr val="FFFFFF"/>
                </a:highlight>
                <a:latin typeface="Lato" panose="020F0502020204030203" pitchFamily="34" charset="0"/>
                <a:ea typeface="Lato" panose="020F0502020204030203" pitchFamily="34" charset="0"/>
                <a:cs typeface="Lato" panose="020F0502020204030203" pitchFamily="34" charset="0"/>
              </a:rPr>
              <a:t>The social media analytical tools that will be used in this project are YouTube Analytics and Vaizle.</a:t>
            </a:r>
            <a:endParaRPr lang="en-IN" sz="1200" dirty="0">
              <a:effectLst/>
              <a:latin typeface="Lato" panose="020F0502020204030203" pitchFamily="34" charset="0"/>
              <a:ea typeface="Lato" panose="020F0502020204030203" pitchFamily="34" charset="0"/>
              <a:cs typeface="Lato" panose="020F0502020204030203" pitchFamily="34" charset="0"/>
            </a:endParaRPr>
          </a:p>
          <a:p>
            <a:pPr marL="228600" marR="0" lvl="0" indent="-228600" algn="just">
              <a:lnSpc>
                <a:spcPct val="115000"/>
              </a:lnSpc>
              <a:spcBef>
                <a:spcPts val="1200"/>
              </a:spcBef>
              <a:spcAft>
                <a:spcPts val="0"/>
              </a:spcAft>
              <a:buFont typeface="+mj-lt"/>
              <a:buAutoNum type="arabicPeriod"/>
            </a:pPr>
            <a:r>
              <a:rPr lang="en-IN" sz="1200" u="none" strike="noStrike" dirty="0">
                <a:effectLst/>
                <a:highlight>
                  <a:srgbClr val="FFFFFF"/>
                </a:highlight>
                <a:latin typeface="Lato" panose="020F0502020204030203" pitchFamily="34" charset="0"/>
                <a:ea typeface="Lato" panose="020F0502020204030203" pitchFamily="34" charset="0"/>
                <a:cs typeface="Lato" panose="020F0502020204030203" pitchFamily="34" charset="0"/>
              </a:rPr>
              <a:t>YouTube provides an analytics tool called "YouTube Analytics" that allows users to monitor and analyse the performance of their YouTube channel and videos. This tool provides valuable insights into the audience, engagement, and revenue of a YouTube channel. YouTube Analytics is an essential tool for any YouTube creator who wants to understand their audience and improve the performance of their channel.</a:t>
            </a:r>
          </a:p>
          <a:p>
            <a:pPr marL="228600" marR="0" lvl="0" indent="-228600" algn="just">
              <a:lnSpc>
                <a:spcPct val="115000"/>
              </a:lnSpc>
              <a:spcBef>
                <a:spcPts val="1200"/>
              </a:spcBef>
              <a:spcAft>
                <a:spcPts val="0"/>
              </a:spcAft>
              <a:buFont typeface="+mj-lt"/>
              <a:buAutoNum type="arabicPeriod"/>
            </a:pPr>
            <a:r>
              <a:rPr lang="en-IN" sz="1200" u="none" strike="noStrike" dirty="0">
                <a:effectLst/>
                <a:highlight>
                  <a:srgbClr val="FFFFFF"/>
                </a:highlight>
                <a:latin typeface="Lato" panose="020F0502020204030203" pitchFamily="34" charset="0"/>
                <a:ea typeface="Lato" panose="020F0502020204030203" pitchFamily="34" charset="0"/>
                <a:cs typeface="Lato" panose="020F0502020204030203" pitchFamily="34" charset="0"/>
              </a:rPr>
              <a:t>Vaizle is a social media analytics tool that provides insights into the performance of social media accounts, including Facebook, Instagram, Twitter, LinkedIn, and YouTube. It offers a range of features to help businesses and marketers measure and improve their social media presence. </a:t>
            </a:r>
            <a:r>
              <a:rPr lang="en-IN" sz="1200" u="none" strike="noStrike" dirty="0">
                <a:effectLst/>
                <a:latin typeface="Lato" panose="020F0502020204030203" pitchFamily="34" charset="0"/>
                <a:ea typeface="Lato" panose="020F0502020204030203" pitchFamily="34" charset="0"/>
                <a:cs typeface="Lato" panose="020F0502020204030203" pitchFamily="34" charset="0"/>
              </a:rPr>
              <a:t>Vaizle is a powerful social media analytics tool that can help businesses and marketers understand their social media performance and make data-driven decisions to improve their strategy.</a:t>
            </a:r>
          </a:p>
        </p:txBody>
      </p:sp>
    </p:spTree>
    <p:extLst>
      <p:ext uri="{BB962C8B-B14F-4D97-AF65-F5344CB8AC3E}">
        <p14:creationId xmlns:p14="http://schemas.microsoft.com/office/powerpoint/2010/main" val="9695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29457" y="738834"/>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IN" sz="2400" u="none" strike="noStrike" dirty="0">
                <a:effectLst/>
                <a:highlight>
                  <a:srgbClr val="FFFFFF"/>
                </a:highlight>
                <a:latin typeface="Lato" panose="020F0502020204030203" pitchFamily="34" charset="0"/>
                <a:ea typeface="Lato" panose="020F0502020204030203" pitchFamily="34" charset="0"/>
                <a:cs typeface="Lato" panose="020F0502020204030203" pitchFamily="34" charset="0"/>
              </a:rPr>
              <a:t>YOUTUBE ANALYTICS</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sp>
        <p:nvSpPr>
          <p:cNvPr id="106" name="Google Shape;106;p16"/>
          <p:cNvSpPr txBox="1">
            <a:spLocks noGrp="1"/>
          </p:cNvSpPr>
          <p:nvPr>
            <p:ph type="body" idx="1"/>
          </p:nvPr>
        </p:nvSpPr>
        <p:spPr>
          <a:xfrm>
            <a:off x="392964" y="1360264"/>
            <a:ext cx="8161685" cy="3234406"/>
          </a:xfrm>
          <a:prstGeom prst="rect">
            <a:avLst/>
          </a:prstGeom>
        </p:spPr>
        <p:txBody>
          <a:bodyPr spcFirstLastPara="1" wrap="square" lIns="91425" tIns="91425" rIns="91425" bIns="91425" anchor="t" anchorCtr="0">
            <a:noAutofit/>
          </a:bodyPr>
          <a:lstStyle/>
          <a:p>
            <a:pPr marL="0" algn="just"/>
            <a:r>
              <a:rPr lang="en-IN" sz="1800" b="1" dirty="0">
                <a:effectLst/>
                <a:latin typeface="Calibri" panose="020F0502020204030204" pitchFamily="34" charset="0"/>
                <a:ea typeface="Calibri" panose="020F0502020204030204" pitchFamily="34" charset="0"/>
              </a:rPr>
              <a:t>CHANNEL NAME: </a:t>
            </a:r>
            <a:r>
              <a:rPr lang="en-IN" sz="1800" dirty="0">
                <a:effectLst/>
                <a:latin typeface="Calibri" panose="020F0502020204030204" pitchFamily="34" charset="0"/>
                <a:ea typeface="Calibri" panose="020F0502020204030204" pitchFamily="34" charset="0"/>
              </a:rPr>
              <a:t>katy sisters</a:t>
            </a:r>
            <a:endParaRPr lang="en-IN"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p:txBody>
      </p:sp>
      <p:pic>
        <p:nvPicPr>
          <p:cNvPr id="2" name="image40.png">
            <a:extLst>
              <a:ext uri="{FF2B5EF4-FFF2-40B4-BE49-F238E27FC236}">
                <a16:creationId xmlns:a16="http://schemas.microsoft.com/office/drawing/2014/main" id="{E44CF73C-F105-FF46-1567-FE53FD0DCB65}"/>
              </a:ext>
            </a:extLst>
          </p:cNvPr>
          <p:cNvPicPr/>
          <p:nvPr/>
        </p:nvPicPr>
        <p:blipFill>
          <a:blip r:embed="rId3"/>
          <a:srcRect/>
          <a:stretch>
            <a:fillRect/>
          </a:stretch>
        </p:blipFill>
        <p:spPr>
          <a:xfrm>
            <a:off x="392964" y="1886223"/>
            <a:ext cx="4088105" cy="2904931"/>
          </a:xfrm>
          <a:prstGeom prst="rect">
            <a:avLst/>
          </a:prstGeom>
          <a:ln/>
        </p:spPr>
      </p:pic>
      <p:pic>
        <p:nvPicPr>
          <p:cNvPr id="3" name="image24.png">
            <a:extLst>
              <a:ext uri="{FF2B5EF4-FFF2-40B4-BE49-F238E27FC236}">
                <a16:creationId xmlns:a16="http://schemas.microsoft.com/office/drawing/2014/main" id="{5271F408-D97A-8DA5-7E0F-0630E0C3B576}"/>
              </a:ext>
            </a:extLst>
          </p:cNvPr>
          <p:cNvPicPr/>
          <p:nvPr/>
        </p:nvPicPr>
        <p:blipFill rotWithShape="1">
          <a:blip r:embed="rId4"/>
          <a:srcRect l="15840" t="11013"/>
          <a:stretch/>
        </p:blipFill>
        <p:spPr>
          <a:xfrm>
            <a:off x="4572000" y="1806129"/>
            <a:ext cx="4333001" cy="3071187"/>
          </a:xfrm>
          <a:prstGeom prst="rect">
            <a:avLst/>
          </a:prstGeom>
          <a:ln/>
        </p:spPr>
      </p:pic>
    </p:spTree>
    <p:extLst>
      <p:ext uri="{BB962C8B-B14F-4D97-AF65-F5344CB8AC3E}">
        <p14:creationId xmlns:p14="http://schemas.microsoft.com/office/powerpoint/2010/main" val="3534673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02804" y="683860"/>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CHANNEL ANALYTICS</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4" name="image11.png">
            <a:extLst>
              <a:ext uri="{FF2B5EF4-FFF2-40B4-BE49-F238E27FC236}">
                <a16:creationId xmlns:a16="http://schemas.microsoft.com/office/drawing/2014/main" id="{20E79E45-72C3-26CB-1DB5-D98AF6225F49}"/>
              </a:ext>
            </a:extLst>
          </p:cNvPr>
          <p:cNvPicPr/>
          <p:nvPr/>
        </p:nvPicPr>
        <p:blipFill rotWithShape="1">
          <a:blip r:embed="rId3"/>
          <a:srcRect l="1" t="13829" r="1681" b="2722"/>
          <a:stretch/>
        </p:blipFill>
        <p:spPr>
          <a:xfrm>
            <a:off x="1511405" y="1279840"/>
            <a:ext cx="5689495" cy="2636840"/>
          </a:xfrm>
          <a:prstGeom prst="rect">
            <a:avLst/>
          </a:prstGeom>
          <a:ln/>
        </p:spPr>
      </p:pic>
      <p:pic>
        <p:nvPicPr>
          <p:cNvPr id="5" name="image29.png">
            <a:extLst>
              <a:ext uri="{FF2B5EF4-FFF2-40B4-BE49-F238E27FC236}">
                <a16:creationId xmlns:a16="http://schemas.microsoft.com/office/drawing/2014/main" id="{143546E1-BB08-CF1E-3A1C-B375FC87B33A}"/>
              </a:ext>
            </a:extLst>
          </p:cNvPr>
          <p:cNvPicPr/>
          <p:nvPr/>
        </p:nvPicPr>
        <p:blipFill>
          <a:blip r:embed="rId4"/>
          <a:srcRect/>
          <a:stretch>
            <a:fillRect/>
          </a:stretch>
        </p:blipFill>
        <p:spPr>
          <a:xfrm>
            <a:off x="1511405" y="3977460"/>
            <a:ext cx="5849515" cy="1165540"/>
          </a:xfrm>
          <a:prstGeom prst="rect">
            <a:avLst/>
          </a:prstGeom>
          <a:ln/>
        </p:spPr>
      </p:pic>
    </p:spTree>
    <p:extLst>
      <p:ext uri="{BB962C8B-B14F-4D97-AF65-F5344CB8AC3E}">
        <p14:creationId xmlns:p14="http://schemas.microsoft.com/office/powerpoint/2010/main" val="3505835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193C-DB7C-E68B-4602-9EDBCBE11AB2}"/>
              </a:ext>
            </a:extLst>
          </p:cNvPr>
          <p:cNvSpPr>
            <a:spLocks noGrp="1"/>
          </p:cNvSpPr>
          <p:nvPr>
            <p:ph type="title"/>
          </p:nvPr>
        </p:nvSpPr>
        <p:spPr/>
        <p:txBody>
          <a:bodyPr>
            <a:normAutofit fontScale="90000"/>
          </a:bodyPr>
          <a:lstStyle/>
          <a:p>
            <a:r>
              <a:rPr lang="en-IN" sz="1800" b="1" dirty="0">
                <a:solidFill>
                  <a:srgbClr val="1A1A1A"/>
                </a:solidFill>
                <a:effectLst/>
                <a:latin typeface="Times New Roman" panose="02020603050405020304" pitchFamily="18" charset="0"/>
                <a:ea typeface="Calibri" panose="020F0502020204030204" pitchFamily="34" charset="0"/>
              </a:rPr>
              <a:t>CONTRIBUTION:</a:t>
            </a:r>
            <a:br>
              <a:rPr lang="en-IN" sz="1800" dirty="0">
                <a:effectLst/>
                <a:latin typeface="Arial" panose="020B0604020202020204" pitchFamily="34" charset="0"/>
                <a:ea typeface="Arial" panose="020B0604020202020204" pitchFamily="34" charset="0"/>
              </a:rPr>
            </a:br>
            <a:endParaRPr lang="en-IN" dirty="0"/>
          </a:p>
        </p:txBody>
      </p:sp>
      <p:graphicFrame>
        <p:nvGraphicFramePr>
          <p:cNvPr id="4" name="Table 3">
            <a:extLst>
              <a:ext uri="{FF2B5EF4-FFF2-40B4-BE49-F238E27FC236}">
                <a16:creationId xmlns:a16="http://schemas.microsoft.com/office/drawing/2014/main" id="{EFBB3AFA-58A1-4831-D663-A7FA4EA71B0C}"/>
              </a:ext>
            </a:extLst>
          </p:cNvPr>
          <p:cNvGraphicFramePr>
            <a:graphicFrameLocks noGrp="1"/>
          </p:cNvGraphicFramePr>
          <p:nvPr>
            <p:extLst>
              <p:ext uri="{D42A27DB-BD31-4B8C-83A1-F6EECF244321}">
                <p14:modId xmlns:p14="http://schemas.microsoft.com/office/powerpoint/2010/main" val="2303663033"/>
              </p:ext>
            </p:extLst>
          </p:nvPr>
        </p:nvGraphicFramePr>
        <p:xfrm>
          <a:off x="1603375" y="2042921"/>
          <a:ext cx="5979160" cy="2232916"/>
        </p:xfrm>
        <a:graphic>
          <a:graphicData uri="http://schemas.openxmlformats.org/drawingml/2006/table">
            <a:tbl>
              <a:tblPr firstRow="1" firstCol="1" bandRow="1">
                <a:tableStyleId>{E8B1032C-EA38-4F05-BA0D-38AFFFC7BED3}</a:tableStyleId>
              </a:tblPr>
              <a:tblGrid>
                <a:gridCol w="2976646">
                  <a:extLst>
                    <a:ext uri="{9D8B030D-6E8A-4147-A177-3AD203B41FA5}">
                      <a16:colId xmlns:a16="http://schemas.microsoft.com/office/drawing/2014/main" val="589245526"/>
                    </a:ext>
                  </a:extLst>
                </a:gridCol>
                <a:gridCol w="3002514">
                  <a:extLst>
                    <a:ext uri="{9D8B030D-6E8A-4147-A177-3AD203B41FA5}">
                      <a16:colId xmlns:a16="http://schemas.microsoft.com/office/drawing/2014/main" val="1887779881"/>
                    </a:ext>
                  </a:extLst>
                </a:gridCol>
              </a:tblGrid>
              <a:tr h="0">
                <a:tc>
                  <a:txBody>
                    <a:bodyPr/>
                    <a:lstStyle/>
                    <a:p>
                      <a:pPr marL="0" marR="0">
                        <a:lnSpc>
                          <a:spcPct val="115000"/>
                        </a:lnSpc>
                        <a:spcBef>
                          <a:spcPts val="0"/>
                        </a:spcBef>
                        <a:spcAft>
                          <a:spcPts val="0"/>
                        </a:spcAft>
                      </a:pP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LOKESH KANNA - 19MIA1014</a:t>
                      </a:r>
                    </a:p>
                    <a:p>
                      <a:pPr marL="0" marR="0">
                        <a:lnSpc>
                          <a:spcPct val="115000"/>
                        </a:lnSpc>
                        <a:spcBef>
                          <a:spcPts val="0"/>
                        </a:spcBef>
                        <a:spcAft>
                          <a:spcPts val="0"/>
                        </a:spcAft>
                      </a:pPr>
                      <a:r>
                        <a:rPr lang="en-IN" sz="1200" u="none" strike="noStrike" dirty="0">
                          <a:solidFill>
                            <a:schemeClr val="accent1"/>
                          </a:solidFill>
                          <a:effectLst/>
                          <a:latin typeface="Lato" panose="020F0502020204030203" pitchFamily="34" charset="0"/>
                          <a:ea typeface="Lato" panose="020F0502020204030203" pitchFamily="34" charset="0"/>
                          <a:cs typeface="Lato" panose="020F0502020204030203" pitchFamily="34" charset="0"/>
                        </a:rPr>
                        <a:t> </a:t>
                      </a:r>
                      <a:endPar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nSpc>
                          <a:spcPct val="115000"/>
                        </a:lnSpc>
                        <a:spcBef>
                          <a:spcPts val="0"/>
                        </a:spcBef>
                        <a:spcAft>
                          <a:spcPts val="0"/>
                        </a:spcAft>
                      </a:pPr>
                      <a:r>
                        <a:rPr lang="en-IN" sz="1200" b="0" dirty="0">
                          <a:solidFill>
                            <a:schemeClr val="accent1"/>
                          </a:solidFill>
                          <a:effectLst/>
                          <a:latin typeface="Lato" panose="020F0502020204030203" pitchFamily="34" charset="0"/>
                          <a:ea typeface="Lato" panose="020F0502020204030203" pitchFamily="34" charset="0"/>
                          <a:cs typeface="Lato" panose="020F0502020204030203" pitchFamily="34" charset="0"/>
                        </a:rPr>
                        <a:t>Analysis in </a:t>
                      </a:r>
                      <a:r>
                        <a:rPr lang="en-IN" sz="1200" b="0" dirty="0" err="1">
                          <a:solidFill>
                            <a:schemeClr val="accent1"/>
                          </a:solidFill>
                          <a:effectLst/>
                          <a:latin typeface="Lato" panose="020F0502020204030203" pitchFamily="34" charset="0"/>
                          <a:ea typeface="Lato" panose="020F0502020204030203" pitchFamily="34" charset="0"/>
                          <a:cs typeface="Lato" panose="020F0502020204030203" pitchFamily="34" charset="0"/>
                        </a:rPr>
                        <a:t>Rstudio</a:t>
                      </a:r>
                      <a:r>
                        <a:rPr lang="en-IN" sz="1200" b="0" dirty="0">
                          <a:solidFill>
                            <a:schemeClr val="accent1"/>
                          </a:solidFill>
                          <a:effectLst/>
                          <a:latin typeface="Lato" panose="020F0502020204030203" pitchFamily="34" charset="0"/>
                          <a:ea typeface="Lato" panose="020F0502020204030203" pitchFamily="34" charset="0"/>
                          <a:cs typeface="Lato" panose="020F0502020204030203" pitchFamily="34" charset="0"/>
                        </a:rPr>
                        <a:t> (Visualisations) and Vaizle Analytical tool.</a:t>
                      </a:r>
                    </a:p>
                  </a:txBody>
                  <a:tcPr marL="68580" marR="68580" marT="0" marB="0"/>
                </a:tc>
                <a:extLst>
                  <a:ext uri="{0D108BD9-81ED-4DB2-BD59-A6C34878D82A}">
                    <a16:rowId xmlns:a16="http://schemas.microsoft.com/office/drawing/2014/main" val="2547447274"/>
                  </a:ext>
                </a:extLst>
              </a:tr>
              <a:tr h="0">
                <a:tc>
                  <a:txBody>
                    <a:bodyPr/>
                    <a:lstStyle/>
                    <a:p>
                      <a:pPr marL="0" marR="0">
                        <a:lnSpc>
                          <a:spcPct val="115000"/>
                        </a:lnSpc>
                        <a:spcBef>
                          <a:spcPts val="0"/>
                        </a:spcBef>
                        <a:spcAft>
                          <a:spcPts val="0"/>
                        </a:spcAft>
                      </a:pP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DEEKSHITHA L - 19MIA1030</a:t>
                      </a:r>
                    </a:p>
                    <a:p>
                      <a:pPr marL="0" marR="0">
                        <a:lnSpc>
                          <a:spcPct val="115000"/>
                        </a:lnSpc>
                        <a:spcBef>
                          <a:spcPts val="0"/>
                        </a:spcBef>
                        <a:spcAft>
                          <a:spcPts val="0"/>
                        </a:spcAft>
                      </a:pPr>
                      <a:r>
                        <a:rPr lang="en-IN" sz="1200" u="none" strike="noStrike" dirty="0">
                          <a:solidFill>
                            <a:schemeClr val="accent1"/>
                          </a:solidFill>
                          <a:effectLst/>
                          <a:latin typeface="Lato" panose="020F0502020204030203" pitchFamily="34" charset="0"/>
                          <a:ea typeface="Lato" panose="020F0502020204030203" pitchFamily="34" charset="0"/>
                          <a:cs typeface="Lato" panose="020F0502020204030203" pitchFamily="34" charset="0"/>
                        </a:rPr>
                        <a:t> </a:t>
                      </a:r>
                      <a:endPar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nSpc>
                          <a:spcPct val="115000"/>
                        </a:lnSpc>
                        <a:spcBef>
                          <a:spcPts val="0"/>
                        </a:spcBef>
                        <a:spcAft>
                          <a:spcPts val="0"/>
                        </a:spcAft>
                      </a:pP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Analysis in </a:t>
                      </a:r>
                      <a:r>
                        <a:rPr lang="en-IN" sz="1200" dirty="0" err="1">
                          <a:solidFill>
                            <a:schemeClr val="accent1"/>
                          </a:solidFill>
                          <a:effectLst/>
                          <a:latin typeface="Lato" panose="020F0502020204030203" pitchFamily="34" charset="0"/>
                          <a:ea typeface="Lato" panose="020F0502020204030203" pitchFamily="34" charset="0"/>
                          <a:cs typeface="Lato" panose="020F0502020204030203" pitchFamily="34" charset="0"/>
                        </a:rPr>
                        <a:t>Rstudio</a:t>
                      </a: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 (pre-processing) and Analysis done using analytic tool (</a:t>
                      </a:r>
                      <a:r>
                        <a:rPr lang="en-IN" sz="1200" dirty="0" err="1">
                          <a:solidFill>
                            <a:schemeClr val="accent1"/>
                          </a:solidFill>
                          <a:effectLst/>
                          <a:latin typeface="Lato" panose="020F0502020204030203" pitchFamily="34" charset="0"/>
                          <a:ea typeface="Lato" panose="020F0502020204030203" pitchFamily="34" charset="0"/>
                          <a:cs typeface="Lato" panose="020F0502020204030203" pitchFamily="34" charset="0"/>
                        </a:rPr>
                        <a:t>Youtube</a:t>
                      </a: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 studio)</a:t>
                      </a:r>
                    </a:p>
                  </a:txBody>
                  <a:tcPr marL="68580" marR="68580" marT="0" marB="0"/>
                </a:tc>
                <a:extLst>
                  <a:ext uri="{0D108BD9-81ED-4DB2-BD59-A6C34878D82A}">
                    <a16:rowId xmlns:a16="http://schemas.microsoft.com/office/drawing/2014/main" val="3024692175"/>
                  </a:ext>
                </a:extLst>
              </a:tr>
              <a:tr h="0">
                <a:tc>
                  <a:txBody>
                    <a:bodyPr/>
                    <a:lstStyle/>
                    <a:p>
                      <a:pPr marL="0" marR="0">
                        <a:lnSpc>
                          <a:spcPct val="115000"/>
                        </a:lnSpc>
                        <a:spcBef>
                          <a:spcPts val="0"/>
                        </a:spcBef>
                        <a:spcAft>
                          <a:spcPts val="0"/>
                        </a:spcAft>
                      </a:pPr>
                      <a:r>
                        <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rPr>
                        <a:t>YUVASHREE R - 19MIA1053</a:t>
                      </a:r>
                    </a:p>
                    <a:p>
                      <a:pPr marL="0" marR="0">
                        <a:lnSpc>
                          <a:spcPct val="115000"/>
                        </a:lnSpc>
                        <a:spcBef>
                          <a:spcPts val="0"/>
                        </a:spcBef>
                        <a:spcAft>
                          <a:spcPts val="0"/>
                        </a:spcAft>
                      </a:pPr>
                      <a:r>
                        <a:rPr lang="en-IN" sz="1200" u="none" strike="noStrike">
                          <a:solidFill>
                            <a:schemeClr val="accent1"/>
                          </a:solidFill>
                          <a:effectLst/>
                          <a:latin typeface="Lato" panose="020F0502020204030203" pitchFamily="34" charset="0"/>
                          <a:ea typeface="Lato" panose="020F0502020204030203" pitchFamily="34" charset="0"/>
                          <a:cs typeface="Lato" panose="020F0502020204030203" pitchFamily="34" charset="0"/>
                        </a:rPr>
                        <a:t> </a:t>
                      </a:r>
                      <a:endPar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nSpc>
                          <a:spcPct val="115000"/>
                        </a:lnSpc>
                        <a:spcBef>
                          <a:spcPts val="0"/>
                        </a:spcBef>
                        <a:spcAft>
                          <a:spcPts val="0"/>
                        </a:spcAft>
                      </a:pPr>
                      <a:r>
                        <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rPr>
                        <a:t>Analysis done using analytic tool (Vaizle) and Analysis in Rstudio (Visualisations) </a:t>
                      </a:r>
                    </a:p>
                    <a:p>
                      <a:pPr marL="0" marR="0">
                        <a:lnSpc>
                          <a:spcPct val="115000"/>
                        </a:lnSpc>
                        <a:spcBef>
                          <a:spcPts val="0"/>
                        </a:spcBef>
                        <a:spcAft>
                          <a:spcPts val="0"/>
                        </a:spcAft>
                      </a:pPr>
                      <a:r>
                        <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rPr>
                        <a:t> </a:t>
                      </a:r>
                    </a:p>
                  </a:txBody>
                  <a:tcPr marL="68580" marR="68580" marT="0" marB="0"/>
                </a:tc>
                <a:extLst>
                  <a:ext uri="{0D108BD9-81ED-4DB2-BD59-A6C34878D82A}">
                    <a16:rowId xmlns:a16="http://schemas.microsoft.com/office/drawing/2014/main" val="2404743562"/>
                  </a:ext>
                </a:extLst>
              </a:tr>
              <a:tr h="0">
                <a:tc>
                  <a:txBody>
                    <a:bodyPr/>
                    <a:lstStyle/>
                    <a:p>
                      <a:pPr marL="0" marR="0">
                        <a:lnSpc>
                          <a:spcPct val="115000"/>
                        </a:lnSpc>
                        <a:spcBef>
                          <a:spcPts val="0"/>
                        </a:spcBef>
                        <a:spcAft>
                          <a:spcPts val="0"/>
                        </a:spcAft>
                      </a:pPr>
                      <a:r>
                        <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rPr>
                        <a:t>K NIHARIKA SAMYUKTHA - 19MIA1083</a:t>
                      </a:r>
                    </a:p>
                    <a:p>
                      <a:pPr marL="0" marR="0">
                        <a:lnSpc>
                          <a:spcPct val="115000"/>
                        </a:lnSpc>
                        <a:spcBef>
                          <a:spcPts val="0"/>
                        </a:spcBef>
                        <a:spcAft>
                          <a:spcPts val="0"/>
                        </a:spcAft>
                      </a:pPr>
                      <a:r>
                        <a:rPr lang="en-IN" sz="1200" u="none" strike="noStrike">
                          <a:solidFill>
                            <a:schemeClr val="accent1"/>
                          </a:solidFill>
                          <a:effectLst/>
                          <a:latin typeface="Lato" panose="020F0502020204030203" pitchFamily="34" charset="0"/>
                          <a:ea typeface="Lato" panose="020F0502020204030203" pitchFamily="34" charset="0"/>
                          <a:cs typeface="Lato" panose="020F0502020204030203" pitchFamily="34" charset="0"/>
                        </a:rPr>
                        <a:t> </a:t>
                      </a:r>
                      <a:endParaRPr lang="en-IN" sz="1200">
                        <a:solidFill>
                          <a:schemeClr val="accent1"/>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nSpc>
                          <a:spcPct val="115000"/>
                        </a:lnSpc>
                        <a:spcBef>
                          <a:spcPts val="0"/>
                        </a:spcBef>
                        <a:spcAft>
                          <a:spcPts val="0"/>
                        </a:spcAft>
                      </a:pP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Analysis in </a:t>
                      </a:r>
                      <a:r>
                        <a:rPr lang="en-IN" sz="1200" dirty="0" err="1">
                          <a:solidFill>
                            <a:schemeClr val="accent1"/>
                          </a:solidFill>
                          <a:effectLst/>
                          <a:latin typeface="Lato" panose="020F0502020204030203" pitchFamily="34" charset="0"/>
                          <a:ea typeface="Lato" panose="020F0502020204030203" pitchFamily="34" charset="0"/>
                          <a:cs typeface="Lato" panose="020F0502020204030203" pitchFamily="34" charset="0"/>
                        </a:rPr>
                        <a:t>Rstudio</a:t>
                      </a: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 (pre-processing) and Analysis done using analytic tool (</a:t>
                      </a:r>
                      <a:r>
                        <a:rPr lang="en-IN" sz="1200" dirty="0" err="1">
                          <a:solidFill>
                            <a:schemeClr val="accent1"/>
                          </a:solidFill>
                          <a:effectLst/>
                          <a:latin typeface="Lato" panose="020F0502020204030203" pitchFamily="34" charset="0"/>
                          <a:ea typeface="Lato" panose="020F0502020204030203" pitchFamily="34" charset="0"/>
                          <a:cs typeface="Lato" panose="020F0502020204030203" pitchFamily="34" charset="0"/>
                        </a:rPr>
                        <a:t>Youtube</a:t>
                      </a:r>
                      <a:r>
                        <a:rPr lang="en-IN" sz="1200" dirty="0">
                          <a:solidFill>
                            <a:schemeClr val="accent1"/>
                          </a:solidFill>
                          <a:effectLst/>
                          <a:latin typeface="Lato" panose="020F0502020204030203" pitchFamily="34" charset="0"/>
                          <a:ea typeface="Lato" panose="020F0502020204030203" pitchFamily="34" charset="0"/>
                          <a:cs typeface="Lato" panose="020F0502020204030203" pitchFamily="34" charset="0"/>
                        </a:rPr>
                        <a:t> studio)</a:t>
                      </a:r>
                    </a:p>
                  </a:txBody>
                  <a:tcPr marL="68580" marR="68580" marT="0" marB="0"/>
                </a:tc>
                <a:extLst>
                  <a:ext uri="{0D108BD9-81ED-4DB2-BD59-A6C34878D82A}">
                    <a16:rowId xmlns:a16="http://schemas.microsoft.com/office/drawing/2014/main" val="1355272237"/>
                  </a:ext>
                </a:extLst>
              </a:tr>
            </a:tbl>
          </a:graphicData>
        </a:graphic>
      </p:graphicFrame>
    </p:spTree>
    <p:extLst>
      <p:ext uri="{BB962C8B-B14F-4D97-AF65-F5344CB8AC3E}">
        <p14:creationId xmlns:p14="http://schemas.microsoft.com/office/powerpoint/2010/main" val="2515596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CONTENT</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3" name="image27.png">
            <a:extLst>
              <a:ext uri="{FF2B5EF4-FFF2-40B4-BE49-F238E27FC236}">
                <a16:creationId xmlns:a16="http://schemas.microsoft.com/office/drawing/2014/main" id="{FBFBD19C-6C27-0692-E84E-68173DC0824F}"/>
              </a:ext>
            </a:extLst>
          </p:cNvPr>
          <p:cNvPicPr/>
          <p:nvPr/>
        </p:nvPicPr>
        <p:blipFill>
          <a:blip r:embed="rId3"/>
          <a:srcRect b="5509"/>
          <a:stretch>
            <a:fillRect/>
          </a:stretch>
        </p:blipFill>
        <p:spPr>
          <a:xfrm>
            <a:off x="499954" y="1415167"/>
            <a:ext cx="4006306" cy="3406213"/>
          </a:xfrm>
          <a:prstGeom prst="rect">
            <a:avLst/>
          </a:prstGeom>
          <a:ln/>
        </p:spPr>
      </p:pic>
      <p:sp>
        <p:nvSpPr>
          <p:cNvPr id="5" name="TextBox 4">
            <a:extLst>
              <a:ext uri="{FF2B5EF4-FFF2-40B4-BE49-F238E27FC236}">
                <a16:creationId xmlns:a16="http://schemas.microsoft.com/office/drawing/2014/main" id="{DFDAD7AD-A6BA-8B9D-8A2E-4A917038FBD4}"/>
              </a:ext>
            </a:extLst>
          </p:cNvPr>
          <p:cNvSpPr txBox="1"/>
          <p:nvPr/>
        </p:nvSpPr>
        <p:spPr>
          <a:xfrm>
            <a:off x="4572000" y="2020440"/>
            <a:ext cx="4572000" cy="2195666"/>
          </a:xfrm>
          <a:prstGeom prst="rect">
            <a:avLst/>
          </a:prstGeom>
          <a:noFill/>
        </p:spPr>
        <p:txBody>
          <a:bodyPr wrap="square">
            <a:spAutoFit/>
          </a:bodyPr>
          <a:lstStyle/>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effectLst/>
                <a:latin typeface="Lato" panose="020F0502020204030203" pitchFamily="34" charset="0"/>
                <a:ea typeface="Lato" panose="020F0502020204030203" pitchFamily="34" charset="0"/>
                <a:cs typeface="Lato" panose="020F0502020204030203" pitchFamily="34" charset="0"/>
              </a:rPr>
              <a:t>Shorts feed is the primary source of views, generating 2,761 views with an average view duration of 13 seconds and a total watch time of 10.1 hours.</a:t>
            </a: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effectLst/>
                <a:latin typeface="Lato" panose="020F0502020204030203" pitchFamily="34" charset="0"/>
                <a:ea typeface="Lato" panose="020F0502020204030203" pitchFamily="34" charset="0"/>
                <a:cs typeface="Lato" panose="020F0502020204030203" pitchFamily="34" charset="0"/>
              </a:rPr>
              <a:t>YouTube search is responsible for 165 views, with a 5.5% click-through rate and a total watch time of 1.3 hours.</a:t>
            </a: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effectLst/>
                <a:latin typeface="Lato" panose="020F0502020204030203" pitchFamily="34" charset="0"/>
                <a:ea typeface="Lato" panose="020F0502020204030203" pitchFamily="34" charset="0"/>
                <a:cs typeface="Lato" panose="020F0502020204030203" pitchFamily="34" charset="0"/>
              </a:rPr>
              <a:t>Channel pages are responsible for 49 views, with a 1.6% click-through rate and a total watch time of 0.2 hours.</a:t>
            </a: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effectLst/>
                <a:latin typeface="Lato" panose="020F0502020204030203" pitchFamily="34" charset="0"/>
                <a:ea typeface="Lato" panose="020F0502020204030203" pitchFamily="34" charset="0"/>
                <a:cs typeface="Lato" panose="020F0502020204030203" pitchFamily="34" charset="0"/>
              </a:rPr>
              <a:t>Sound pages are responsible for 29 views, with an average view duration of 11 seconds and a total watch time of 0.1 hours.</a:t>
            </a:r>
          </a:p>
        </p:txBody>
      </p:sp>
    </p:spTree>
    <p:extLst>
      <p:ext uri="{BB962C8B-B14F-4D97-AF65-F5344CB8AC3E}">
        <p14:creationId xmlns:p14="http://schemas.microsoft.com/office/powerpoint/2010/main" val="17035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YOUTUBE SHORTS</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2" name="image6.png">
            <a:extLst>
              <a:ext uri="{FF2B5EF4-FFF2-40B4-BE49-F238E27FC236}">
                <a16:creationId xmlns:a16="http://schemas.microsoft.com/office/drawing/2014/main" id="{8D38390D-954E-7D9F-8379-A6C7311BD363}"/>
              </a:ext>
            </a:extLst>
          </p:cNvPr>
          <p:cNvPicPr/>
          <p:nvPr/>
        </p:nvPicPr>
        <p:blipFill>
          <a:blip r:embed="rId3"/>
          <a:srcRect/>
          <a:stretch>
            <a:fillRect/>
          </a:stretch>
        </p:blipFill>
        <p:spPr>
          <a:xfrm>
            <a:off x="0" y="1314817"/>
            <a:ext cx="6228878" cy="2513865"/>
          </a:xfrm>
          <a:prstGeom prst="rect">
            <a:avLst/>
          </a:prstGeom>
          <a:ln/>
        </p:spPr>
      </p:pic>
      <p:sp>
        <p:nvSpPr>
          <p:cNvPr id="5" name="TextBox 4">
            <a:extLst>
              <a:ext uri="{FF2B5EF4-FFF2-40B4-BE49-F238E27FC236}">
                <a16:creationId xmlns:a16="http://schemas.microsoft.com/office/drawing/2014/main" id="{E19E42E5-9468-14D8-F6F0-B5FD71BEC83E}"/>
              </a:ext>
            </a:extLst>
          </p:cNvPr>
          <p:cNvSpPr txBox="1"/>
          <p:nvPr/>
        </p:nvSpPr>
        <p:spPr>
          <a:xfrm>
            <a:off x="6215653" y="1668732"/>
            <a:ext cx="2928347" cy="2195666"/>
          </a:xfrm>
          <a:prstGeom prst="rect">
            <a:avLst/>
          </a:prstGeom>
          <a:noFill/>
        </p:spPr>
        <p:txBody>
          <a:bodyPr wrap="square">
            <a:spAutoFit/>
          </a:bodyPr>
          <a:lstStyle/>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Shorts have a higher view count (2,982) compared to videos (30).</a:t>
            </a: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The average view duration for Shorts is shorter (13 seconds) compared to videos (1 minute 43 seconds).</a:t>
            </a: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However, Shorts have a higher average percentage viewed (86.3%) compared to videos (7.6%).</a:t>
            </a: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gn="just">
              <a:lnSpc>
                <a:spcPct val="115000"/>
              </a:lnSpc>
              <a:spcBef>
                <a:spcPts val="0"/>
              </a:spcBef>
              <a:spcAft>
                <a:spcPts val="0"/>
              </a:spcAft>
              <a:buFont typeface="Arial" panose="020B0604020202020204" pitchFamily="34" charset="0"/>
              <a:buChar char="●"/>
            </a:pP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53911E2C-8CA0-2DEB-D759-B01B6206341C}"/>
              </a:ext>
            </a:extLst>
          </p:cNvPr>
          <p:cNvSpPr txBox="1"/>
          <p:nvPr/>
        </p:nvSpPr>
        <p:spPr>
          <a:xfrm>
            <a:off x="893618" y="3997302"/>
            <a:ext cx="7796961" cy="709105"/>
          </a:xfrm>
          <a:prstGeom prst="rect">
            <a:avLst/>
          </a:prstGeom>
          <a:noFill/>
        </p:spPr>
        <p:txBody>
          <a:bodyPr wrap="square">
            <a:spAutoFit/>
          </a:bodyPr>
          <a:lstStyle/>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Shorts have a higher watch time (10.9 hours) compared to videos (0.9 hours).</a:t>
            </a: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Overall, the total watch time for both Shorts and videos combined is 11.8 hours.</a:t>
            </a: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gn="just">
              <a:lnSpc>
                <a:spcPct val="115000"/>
              </a:lnSpc>
              <a:spcBef>
                <a:spcPts val="0"/>
              </a:spcBef>
              <a:spcAft>
                <a:spcPts val="1500"/>
              </a:spcAft>
              <a:buFont typeface="Arial" panose="020B0604020202020204" pitchFamily="34" charset="0"/>
              <a:buChar char="●"/>
            </a:pPr>
            <a:r>
              <a:rPr lang="en-IN" sz="1200" u="none" strike="noStrike" dirty="0">
                <a:solidFill>
                  <a:srgbClr val="343541"/>
                </a:solidFill>
                <a:effectLst/>
                <a:latin typeface="Lato" panose="020F0502020204030203" pitchFamily="34" charset="0"/>
                <a:ea typeface="Lato" panose="020F0502020204030203" pitchFamily="34" charset="0"/>
                <a:cs typeface="Lato" panose="020F0502020204030203" pitchFamily="34" charset="0"/>
              </a:rPr>
              <a:t>The average view duration for all content is 14 seconds, and the average percentage viewed is 49.1%. </a:t>
            </a:r>
            <a:endParaRPr lang="en-IN" sz="1200" u="none" strike="noStrike"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8511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VIEWER AGE</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2" name="image22.png">
            <a:extLst>
              <a:ext uri="{FF2B5EF4-FFF2-40B4-BE49-F238E27FC236}">
                <a16:creationId xmlns:a16="http://schemas.microsoft.com/office/drawing/2014/main" id="{4FF41578-560D-8A80-1148-66710B674B9E}"/>
              </a:ext>
            </a:extLst>
          </p:cNvPr>
          <p:cNvPicPr/>
          <p:nvPr/>
        </p:nvPicPr>
        <p:blipFill rotWithShape="1">
          <a:blip r:embed="rId3"/>
          <a:srcRect t="23407" r="402"/>
          <a:stretch/>
        </p:blipFill>
        <p:spPr>
          <a:xfrm>
            <a:off x="1595860" y="1352141"/>
            <a:ext cx="6100340" cy="3357019"/>
          </a:xfrm>
          <a:prstGeom prst="rect">
            <a:avLst/>
          </a:prstGeom>
          <a:ln/>
        </p:spPr>
      </p:pic>
    </p:spTree>
    <p:extLst>
      <p:ext uri="{BB962C8B-B14F-4D97-AF65-F5344CB8AC3E}">
        <p14:creationId xmlns:p14="http://schemas.microsoft.com/office/powerpoint/2010/main" val="3085492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GEOGRAPHY</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3" name="image41.png">
            <a:extLst>
              <a:ext uri="{FF2B5EF4-FFF2-40B4-BE49-F238E27FC236}">
                <a16:creationId xmlns:a16="http://schemas.microsoft.com/office/drawing/2014/main" id="{28124977-C7EE-2A9B-4646-E701D2E9CF59}"/>
              </a:ext>
            </a:extLst>
          </p:cNvPr>
          <p:cNvPicPr/>
          <p:nvPr/>
        </p:nvPicPr>
        <p:blipFill>
          <a:blip r:embed="rId3"/>
          <a:srcRect/>
          <a:stretch>
            <a:fillRect/>
          </a:stretch>
        </p:blipFill>
        <p:spPr>
          <a:xfrm>
            <a:off x="134137" y="1271959"/>
            <a:ext cx="5943600" cy="1473200"/>
          </a:xfrm>
          <a:prstGeom prst="rect">
            <a:avLst/>
          </a:prstGeom>
          <a:ln/>
        </p:spPr>
      </p:pic>
      <p:pic>
        <p:nvPicPr>
          <p:cNvPr id="4" name="image42.png">
            <a:extLst>
              <a:ext uri="{FF2B5EF4-FFF2-40B4-BE49-F238E27FC236}">
                <a16:creationId xmlns:a16="http://schemas.microsoft.com/office/drawing/2014/main" id="{D18BEB9C-1125-8633-735D-BE4A677A36EB}"/>
              </a:ext>
            </a:extLst>
          </p:cNvPr>
          <p:cNvPicPr/>
          <p:nvPr/>
        </p:nvPicPr>
        <p:blipFill>
          <a:blip r:embed="rId4"/>
          <a:srcRect/>
          <a:stretch>
            <a:fillRect/>
          </a:stretch>
        </p:blipFill>
        <p:spPr>
          <a:xfrm>
            <a:off x="292835" y="2745159"/>
            <a:ext cx="5943600" cy="1727200"/>
          </a:xfrm>
          <a:prstGeom prst="rect">
            <a:avLst/>
          </a:prstGeom>
          <a:ln/>
        </p:spPr>
      </p:pic>
      <p:sp>
        <p:nvSpPr>
          <p:cNvPr id="8" name="TextBox 7">
            <a:extLst>
              <a:ext uri="{FF2B5EF4-FFF2-40B4-BE49-F238E27FC236}">
                <a16:creationId xmlns:a16="http://schemas.microsoft.com/office/drawing/2014/main" id="{4D6E439D-97EA-04A6-2E02-84F45E8F6B84}"/>
              </a:ext>
            </a:extLst>
          </p:cNvPr>
          <p:cNvSpPr txBox="1"/>
          <p:nvPr/>
        </p:nvSpPr>
        <p:spPr>
          <a:xfrm>
            <a:off x="6349790" y="1618879"/>
            <a:ext cx="2660073" cy="2408032"/>
          </a:xfrm>
          <a:prstGeom prst="rect">
            <a:avLst/>
          </a:prstGeom>
          <a:noFill/>
        </p:spPr>
        <p:txBody>
          <a:bodyPr wrap="square">
            <a:spAutoFit/>
          </a:bodyPr>
          <a:lstStyle/>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Based on the data provided, the video seems to have the highest viewership in India with 77.5% of total views and 74.4% of total watch time. </a:t>
            </a:r>
          </a:p>
          <a:p>
            <a:pPr marL="0" marR="0" algn="just">
              <a:lnSpc>
                <a:spcPct val="115000"/>
              </a:lnSpc>
              <a:spcBef>
                <a:spcPts val="0"/>
              </a:spcBef>
              <a:spcAft>
                <a:spcPts val="0"/>
              </a:spcAft>
            </a:pPr>
            <a:endParaRPr lang="en-IN" sz="1200" dirty="0">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Sri Lanka, the United States, Malaysia, and Indonesia are the other top countries with viewership ranging from 0.8% to 1.9% of total views.</a:t>
            </a:r>
          </a:p>
        </p:txBody>
      </p:sp>
    </p:spTree>
    <p:extLst>
      <p:ext uri="{BB962C8B-B14F-4D97-AF65-F5344CB8AC3E}">
        <p14:creationId xmlns:p14="http://schemas.microsoft.com/office/powerpoint/2010/main" val="14631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VAIZLE – </a:t>
            </a:r>
            <a:r>
              <a:rPr lang="en-US" sz="2400" dirty="0" err="1">
                <a:effectLst/>
                <a:latin typeface="Lato" panose="020F0502020204030203" pitchFamily="34" charset="0"/>
                <a:ea typeface="Lato" panose="020F0502020204030203" pitchFamily="34" charset="0"/>
                <a:cs typeface="Lato" panose="020F0502020204030203" pitchFamily="34" charset="0"/>
              </a:rPr>
              <a:t>katysisters</a:t>
            </a:r>
            <a:r>
              <a:rPr lang="en-US" sz="2400" dirty="0">
                <a:effectLst/>
                <a:latin typeface="Lato" panose="020F0502020204030203" pitchFamily="34" charset="0"/>
                <a:ea typeface="Lato" panose="020F0502020204030203" pitchFamily="34" charset="0"/>
                <a:cs typeface="Lato" panose="020F0502020204030203" pitchFamily="34" charset="0"/>
              </a:rPr>
              <a:t> ( YOUTUBE CHANNEL)</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2" name="image3.png">
            <a:extLst>
              <a:ext uri="{FF2B5EF4-FFF2-40B4-BE49-F238E27FC236}">
                <a16:creationId xmlns:a16="http://schemas.microsoft.com/office/drawing/2014/main" id="{2152F0D4-98C6-331A-12B1-DB3410772F79}"/>
              </a:ext>
            </a:extLst>
          </p:cNvPr>
          <p:cNvPicPr/>
          <p:nvPr/>
        </p:nvPicPr>
        <p:blipFill>
          <a:blip r:embed="rId3"/>
          <a:srcRect/>
          <a:stretch>
            <a:fillRect/>
          </a:stretch>
        </p:blipFill>
        <p:spPr>
          <a:xfrm>
            <a:off x="163863" y="1459352"/>
            <a:ext cx="5458059" cy="3455548"/>
          </a:xfrm>
          <a:prstGeom prst="rect">
            <a:avLst/>
          </a:prstGeom>
          <a:ln/>
        </p:spPr>
      </p:pic>
      <p:sp>
        <p:nvSpPr>
          <p:cNvPr id="7" name="TextBox 6">
            <a:extLst>
              <a:ext uri="{FF2B5EF4-FFF2-40B4-BE49-F238E27FC236}">
                <a16:creationId xmlns:a16="http://schemas.microsoft.com/office/drawing/2014/main" id="{A8F65F47-9E82-12C3-B0BE-2DEF99C75D41}"/>
              </a:ext>
            </a:extLst>
          </p:cNvPr>
          <p:cNvSpPr txBox="1"/>
          <p:nvPr/>
        </p:nvSpPr>
        <p:spPr>
          <a:xfrm>
            <a:off x="5554980" y="1459352"/>
            <a:ext cx="3511910" cy="3257495"/>
          </a:xfrm>
          <a:prstGeom prst="rect">
            <a:avLst/>
          </a:prstGeom>
          <a:noFill/>
        </p:spPr>
        <p:txBody>
          <a:bodyPr wrap="square">
            <a:spAutoFit/>
          </a:bodyPr>
          <a:lstStyle/>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statement "On 19th March, Total Subscribers increased 3.983% more than daily average" means that on this day, the channel gained a higher number of subscribers compared to the average daily subscriber gain over a specified time period. </a:t>
            </a: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This increase in subscriber gain could be due to various factors, such as the quality of the content, effective marketing strategies, or promotions. </a:t>
            </a: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By analysing the factors that contributed to this surge in subscribers, the creator can identify successful strategies to replicate this success and improve the overall growth of their channel.</a:t>
            </a:r>
          </a:p>
        </p:txBody>
      </p:sp>
    </p:spTree>
    <p:extLst>
      <p:ext uri="{BB962C8B-B14F-4D97-AF65-F5344CB8AC3E}">
        <p14:creationId xmlns:p14="http://schemas.microsoft.com/office/powerpoint/2010/main" val="631619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effectLst/>
                <a:latin typeface="Lato" panose="020F0502020204030203" pitchFamily="34" charset="0"/>
                <a:ea typeface="Lato" panose="020F0502020204030203" pitchFamily="34" charset="0"/>
                <a:cs typeface="Lato" panose="020F0502020204030203" pitchFamily="34" charset="0"/>
              </a:rPr>
              <a:t>DISCOVERABILITY</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3" name="image8.png">
            <a:extLst>
              <a:ext uri="{FF2B5EF4-FFF2-40B4-BE49-F238E27FC236}">
                <a16:creationId xmlns:a16="http://schemas.microsoft.com/office/drawing/2014/main" id="{AFA1A0FE-55AA-7715-F6FB-DE3A69605498}"/>
              </a:ext>
            </a:extLst>
          </p:cNvPr>
          <p:cNvPicPr/>
          <p:nvPr/>
        </p:nvPicPr>
        <p:blipFill>
          <a:blip r:embed="rId3"/>
          <a:srcRect/>
          <a:stretch>
            <a:fillRect/>
          </a:stretch>
        </p:blipFill>
        <p:spPr>
          <a:xfrm>
            <a:off x="288531" y="1332918"/>
            <a:ext cx="4283469" cy="3513401"/>
          </a:xfrm>
          <a:prstGeom prst="rect">
            <a:avLst/>
          </a:prstGeom>
          <a:ln/>
        </p:spPr>
      </p:pic>
      <p:sp>
        <p:nvSpPr>
          <p:cNvPr id="5" name="TextBox 4">
            <a:extLst>
              <a:ext uri="{FF2B5EF4-FFF2-40B4-BE49-F238E27FC236}">
                <a16:creationId xmlns:a16="http://schemas.microsoft.com/office/drawing/2014/main" id="{7EA76504-2321-D9B2-A279-EFA8901AEFAA}"/>
              </a:ext>
            </a:extLst>
          </p:cNvPr>
          <p:cNvSpPr txBox="1"/>
          <p:nvPr/>
        </p:nvSpPr>
        <p:spPr>
          <a:xfrm>
            <a:off x="4693920" y="1271958"/>
            <a:ext cx="4095809" cy="3257495"/>
          </a:xfrm>
          <a:prstGeom prst="rect">
            <a:avLst/>
          </a:prstGeom>
          <a:noFill/>
        </p:spPr>
        <p:txBody>
          <a:bodyPr wrap="square">
            <a:spAutoFit/>
          </a:bodyPr>
          <a:lstStyle/>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statement "On SHORTS, You got 641.63% more views than average Discoverability" means that the video received significantly higher views compared to the average discoverability rate of the channel on YouTube Shorts.</a:t>
            </a:r>
          </a:p>
          <a:p>
            <a:pPr marL="171450" marR="0" indent="-171450" algn="just">
              <a:lnSpc>
                <a:spcPct val="115000"/>
              </a:lnSpc>
              <a:spcBef>
                <a:spcPts val="0"/>
              </a:spcBef>
              <a:spcAft>
                <a:spcPts val="0"/>
              </a:spcAft>
              <a:buFont typeface="Arial" panose="020B0604020202020204" pitchFamily="34" charset="0"/>
              <a:buChar char="•"/>
            </a:pPr>
            <a:endParaRPr lang="en-IN" sz="1200" dirty="0">
              <a:effectLst/>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In Vaizle, the bar graph for this data shows the average discoverability rate of the channel on YouTube Shorts over a specified time period, with a bar representing the number of views received by the video in question. </a:t>
            </a:r>
          </a:p>
          <a:p>
            <a:pPr marL="171450" marR="0" indent="-171450" algn="just">
              <a:lnSpc>
                <a:spcPct val="115000"/>
              </a:lnSpc>
              <a:spcBef>
                <a:spcPts val="0"/>
              </a:spcBef>
              <a:spcAft>
                <a:spcPts val="0"/>
              </a:spcAft>
              <a:buFont typeface="Arial" panose="020B0604020202020204" pitchFamily="34" charset="0"/>
              <a:buChar char="•"/>
            </a:pPr>
            <a:endParaRPr lang="en-IN" sz="1200" dirty="0">
              <a:effectLst/>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bar representing the views received by the video would be significantly higher than the average discoverability rate, indicating a higher level of visibility and engagement with viewers.</a:t>
            </a:r>
          </a:p>
        </p:txBody>
      </p:sp>
    </p:spTree>
    <p:extLst>
      <p:ext uri="{BB962C8B-B14F-4D97-AF65-F5344CB8AC3E}">
        <p14:creationId xmlns:p14="http://schemas.microsoft.com/office/powerpoint/2010/main" val="69732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fontScale="90000"/>
          </a:bodyPr>
          <a:lstStyle/>
          <a:p>
            <a:pPr marL="0" marR="0">
              <a:lnSpc>
                <a:spcPct val="115000"/>
              </a:lnSpc>
              <a:spcBef>
                <a:spcPts val="0"/>
              </a:spcBef>
              <a:spcAft>
                <a:spcPts val="0"/>
              </a:spcAft>
            </a:pPr>
            <a:r>
              <a:rPr lang="en-US" sz="2400" dirty="0">
                <a:latin typeface="Lato" panose="020F0502020204030203" pitchFamily="34" charset="0"/>
                <a:ea typeface="Lato" panose="020F0502020204030203" pitchFamily="34" charset="0"/>
                <a:cs typeface="Lato" panose="020F0502020204030203" pitchFamily="34" charset="0"/>
              </a:rPr>
              <a:t>VIEWS</a:t>
            </a:r>
            <a:endParaRPr lang="en-IN" sz="2400" dirty="0">
              <a:effectLst/>
              <a:latin typeface="Lato" panose="020F0502020204030203" pitchFamily="34" charset="0"/>
              <a:ea typeface="Lato" panose="020F0502020204030203" pitchFamily="34" charset="0"/>
              <a:cs typeface="Lato" panose="020F0502020204030203" pitchFamily="34" charset="0"/>
            </a:endParaRPr>
          </a:p>
        </p:txBody>
      </p:sp>
      <p:pic>
        <p:nvPicPr>
          <p:cNvPr id="2" name="image26.png">
            <a:extLst>
              <a:ext uri="{FF2B5EF4-FFF2-40B4-BE49-F238E27FC236}">
                <a16:creationId xmlns:a16="http://schemas.microsoft.com/office/drawing/2014/main" id="{5028C792-06BE-51A9-F764-CD29785C0FAE}"/>
              </a:ext>
            </a:extLst>
          </p:cNvPr>
          <p:cNvPicPr/>
          <p:nvPr/>
        </p:nvPicPr>
        <p:blipFill>
          <a:blip r:embed="rId3"/>
          <a:srcRect/>
          <a:stretch>
            <a:fillRect/>
          </a:stretch>
        </p:blipFill>
        <p:spPr>
          <a:xfrm>
            <a:off x="349490" y="1340538"/>
            <a:ext cx="4291090" cy="3421961"/>
          </a:xfrm>
          <a:prstGeom prst="rect">
            <a:avLst/>
          </a:prstGeom>
          <a:ln/>
        </p:spPr>
      </p:pic>
      <p:sp>
        <p:nvSpPr>
          <p:cNvPr id="6" name="TextBox 5">
            <a:extLst>
              <a:ext uri="{FF2B5EF4-FFF2-40B4-BE49-F238E27FC236}">
                <a16:creationId xmlns:a16="http://schemas.microsoft.com/office/drawing/2014/main" id="{C79A0D2B-1FE8-9B48-EEEE-CBCFE3D83697}"/>
              </a:ext>
            </a:extLst>
          </p:cNvPr>
          <p:cNvSpPr txBox="1"/>
          <p:nvPr/>
        </p:nvSpPr>
        <p:spPr>
          <a:xfrm>
            <a:off x="4907280" y="1271959"/>
            <a:ext cx="3985260" cy="3257495"/>
          </a:xfrm>
          <a:prstGeom prst="rect">
            <a:avLst/>
          </a:prstGeom>
          <a:noFill/>
        </p:spPr>
        <p:txBody>
          <a:bodyPr wrap="square">
            <a:spAutoFit/>
          </a:bodyPr>
          <a:lstStyle/>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statement "On 3rd March, You got 569.657% more views than average daily views" is an indication that the video received significantly higher views on that day compared to the average number of daily views for the channel. </a:t>
            </a:r>
          </a:p>
          <a:p>
            <a:pPr marL="171450" marR="0" indent="-171450" algn="just">
              <a:lnSpc>
                <a:spcPct val="115000"/>
              </a:lnSpc>
              <a:spcBef>
                <a:spcPts val="0"/>
              </a:spcBef>
              <a:spcAft>
                <a:spcPts val="0"/>
              </a:spcAft>
              <a:buFont typeface="Arial" panose="020B0604020202020204" pitchFamily="34" charset="0"/>
              <a:buChar char="•"/>
            </a:pPr>
            <a:endParaRPr lang="en-IN" sz="1200" dirty="0">
              <a:effectLst/>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This spike in views could be due to a variety of factors, such as the content of the video, the timing of the upload, or a promotion or advertising campaign. </a:t>
            </a:r>
          </a:p>
          <a:p>
            <a:pPr marL="171450" marR="0" indent="-171450" algn="just">
              <a:lnSpc>
                <a:spcPct val="115000"/>
              </a:lnSpc>
              <a:spcBef>
                <a:spcPts val="0"/>
              </a:spcBef>
              <a:spcAft>
                <a:spcPts val="0"/>
              </a:spcAft>
              <a:buFont typeface="Arial" panose="020B0604020202020204" pitchFamily="34" charset="0"/>
              <a:buChar char="•"/>
            </a:pPr>
            <a:endParaRPr lang="en-IN" sz="1200" dirty="0">
              <a:effectLst/>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By analysing the factors that contributed to this spike in views, the creator can identify strategies to replicate this success in future videos and improve the overall performance of their channel.</a:t>
            </a:r>
          </a:p>
        </p:txBody>
      </p:sp>
    </p:spTree>
    <p:extLst>
      <p:ext uri="{BB962C8B-B14F-4D97-AF65-F5344CB8AC3E}">
        <p14:creationId xmlns:p14="http://schemas.microsoft.com/office/powerpoint/2010/main" val="298186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a:bodyPr>
          <a:lstStyle/>
          <a:p>
            <a:pPr marL="0" marR="0">
              <a:lnSpc>
                <a:spcPct val="115000"/>
              </a:lnSpc>
              <a:spcBef>
                <a:spcPts val="0"/>
              </a:spcBef>
              <a:spcAft>
                <a:spcPts val="0"/>
              </a:spcAft>
            </a:pPr>
            <a:r>
              <a:rPr lang="en-IN" sz="1800" dirty="0">
                <a:effectLst/>
                <a:latin typeface="Arial" panose="020B0604020202020204" pitchFamily="34" charset="0"/>
                <a:ea typeface="Arial" panose="020B0604020202020204" pitchFamily="34" charset="0"/>
              </a:rPr>
              <a:t>DEMOGRAPHICS</a:t>
            </a:r>
          </a:p>
        </p:txBody>
      </p:sp>
      <p:pic>
        <p:nvPicPr>
          <p:cNvPr id="3" name="image20.png">
            <a:extLst>
              <a:ext uri="{FF2B5EF4-FFF2-40B4-BE49-F238E27FC236}">
                <a16:creationId xmlns:a16="http://schemas.microsoft.com/office/drawing/2014/main" id="{9558A3F6-263B-2E64-3768-50B2CEA2683A}"/>
              </a:ext>
            </a:extLst>
          </p:cNvPr>
          <p:cNvPicPr/>
          <p:nvPr/>
        </p:nvPicPr>
        <p:blipFill>
          <a:blip r:embed="rId3"/>
          <a:srcRect t="30705"/>
          <a:stretch>
            <a:fillRect/>
          </a:stretch>
        </p:blipFill>
        <p:spPr>
          <a:xfrm>
            <a:off x="984885" y="1531620"/>
            <a:ext cx="7174230" cy="3002279"/>
          </a:xfrm>
          <a:prstGeom prst="rect">
            <a:avLst/>
          </a:prstGeom>
          <a:ln/>
        </p:spPr>
      </p:pic>
    </p:spTree>
    <p:extLst>
      <p:ext uri="{BB962C8B-B14F-4D97-AF65-F5344CB8AC3E}">
        <p14:creationId xmlns:p14="http://schemas.microsoft.com/office/powerpoint/2010/main" val="4002587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661910" y="736759"/>
            <a:ext cx="7688700" cy="535200"/>
          </a:xfrm>
          <a:prstGeom prst="rect">
            <a:avLst/>
          </a:prstGeom>
        </p:spPr>
        <p:txBody>
          <a:bodyPr spcFirstLastPara="1" wrap="square" lIns="91425" tIns="91425" rIns="91425" bIns="91425" anchor="t" anchorCtr="0">
            <a:normAutofit/>
          </a:bodyPr>
          <a:lstStyle/>
          <a:p>
            <a:pPr marL="0" marR="0">
              <a:lnSpc>
                <a:spcPct val="115000"/>
              </a:lnSpc>
              <a:spcBef>
                <a:spcPts val="0"/>
              </a:spcBef>
              <a:spcAft>
                <a:spcPts val="0"/>
              </a:spcAft>
            </a:pPr>
            <a:r>
              <a:rPr lang="en-IN" sz="1800" dirty="0">
                <a:effectLst/>
                <a:latin typeface="Arial" panose="020B0604020202020204" pitchFamily="34" charset="0"/>
                <a:ea typeface="Arial" panose="020B0604020202020204" pitchFamily="34" charset="0"/>
              </a:rPr>
              <a:t>DEMOGRAPHICS</a:t>
            </a:r>
          </a:p>
        </p:txBody>
      </p:sp>
      <p:pic>
        <p:nvPicPr>
          <p:cNvPr id="2" name="image25.png">
            <a:extLst>
              <a:ext uri="{FF2B5EF4-FFF2-40B4-BE49-F238E27FC236}">
                <a16:creationId xmlns:a16="http://schemas.microsoft.com/office/drawing/2014/main" id="{8A093F7E-1568-3168-5436-AD8AC0C10E66}"/>
              </a:ext>
            </a:extLst>
          </p:cNvPr>
          <p:cNvPicPr/>
          <p:nvPr/>
        </p:nvPicPr>
        <p:blipFill>
          <a:blip r:embed="rId3"/>
          <a:srcRect/>
          <a:stretch>
            <a:fillRect/>
          </a:stretch>
        </p:blipFill>
        <p:spPr>
          <a:xfrm>
            <a:off x="274320" y="1500822"/>
            <a:ext cx="5560060" cy="3132138"/>
          </a:xfrm>
          <a:prstGeom prst="rect">
            <a:avLst/>
          </a:prstGeom>
          <a:ln/>
        </p:spPr>
      </p:pic>
      <p:sp>
        <p:nvSpPr>
          <p:cNvPr id="5" name="TextBox 4">
            <a:extLst>
              <a:ext uri="{FF2B5EF4-FFF2-40B4-BE49-F238E27FC236}">
                <a16:creationId xmlns:a16="http://schemas.microsoft.com/office/drawing/2014/main" id="{5680ABFF-90EC-E97E-EA13-92617A554BD0}"/>
              </a:ext>
            </a:extLst>
          </p:cNvPr>
          <p:cNvSpPr txBox="1"/>
          <p:nvPr/>
        </p:nvSpPr>
        <p:spPr>
          <a:xfrm>
            <a:off x="5646420" y="1110139"/>
            <a:ext cx="3383280" cy="3623749"/>
          </a:xfrm>
          <a:prstGeom prst="rect">
            <a:avLst/>
          </a:prstGeom>
          <a:noFill/>
        </p:spPr>
        <p:txBody>
          <a:bodyPr wrap="square">
            <a:spAutoFit/>
          </a:bodyPr>
          <a:lstStyle/>
          <a:p>
            <a:pPr marL="171450" marR="0" indent="-171450" algn="just">
              <a:lnSpc>
                <a:spcPct val="115000"/>
              </a:lnSpc>
              <a:spcBef>
                <a:spcPts val="1200"/>
              </a:spcBef>
              <a:spcAft>
                <a:spcPts val="120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dashboard includes various metrics such as views, average view distribution, and watch time, which can be used to understand where a channel's audience is located and how engaged they are with the content.</a:t>
            </a: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The views metric shows the total number of views from each location, allowing the creator to identify which regions have a high or low viewership. </a:t>
            </a:r>
          </a:p>
          <a:p>
            <a:pPr marL="171450" marR="0" indent="-171450" algn="just">
              <a:lnSpc>
                <a:spcPct val="115000"/>
              </a:lnSpc>
              <a:spcBef>
                <a:spcPts val="0"/>
              </a:spcBef>
              <a:spcAft>
                <a:spcPts val="0"/>
              </a:spcAft>
              <a:buFont typeface="Arial" panose="020B0604020202020204" pitchFamily="34" charset="0"/>
              <a:buChar char="•"/>
            </a:pPr>
            <a:endParaRPr lang="en-IN" sz="1200" dirty="0">
              <a:effectLst/>
              <a:latin typeface="Lato" panose="020F0502020204030203" pitchFamily="34" charset="0"/>
              <a:ea typeface="Lato" panose="020F0502020204030203" pitchFamily="34" charset="0"/>
              <a:cs typeface="Lato" panose="020F0502020204030203" pitchFamily="34" charset="0"/>
            </a:endParaRPr>
          </a:p>
          <a:p>
            <a:pPr marL="171450" marR="0" indent="-171450" algn="just">
              <a:lnSpc>
                <a:spcPct val="115000"/>
              </a:lnSpc>
              <a:spcBef>
                <a:spcPts val="0"/>
              </a:spcBef>
              <a:spcAft>
                <a:spcPts val="0"/>
              </a:spcAft>
              <a:buFont typeface="Arial" panose="020B0604020202020204" pitchFamily="34" charset="0"/>
              <a:buChar char="•"/>
            </a:pPr>
            <a:r>
              <a:rPr lang="en-IN" sz="1200" dirty="0">
                <a:effectLst/>
                <a:latin typeface="Lato" panose="020F0502020204030203" pitchFamily="34" charset="0"/>
                <a:ea typeface="Lato" panose="020F0502020204030203" pitchFamily="34" charset="0"/>
                <a:cs typeface="Lato" panose="020F0502020204030203" pitchFamily="34" charset="0"/>
              </a:rPr>
              <a:t>By analysing this data, creators can gain insights into the demographics of their audience, such as their age, gender, and interests, and tailor their content accordingly to increase engagement and growth. </a:t>
            </a:r>
          </a:p>
        </p:txBody>
      </p:sp>
    </p:spTree>
    <p:extLst>
      <p:ext uri="{BB962C8B-B14F-4D97-AF65-F5344CB8AC3E}">
        <p14:creationId xmlns:p14="http://schemas.microsoft.com/office/powerpoint/2010/main" val="3624871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0CF8-9F5D-DC0B-BDF3-23C154C8448E}"/>
              </a:ext>
            </a:extLst>
          </p:cNvPr>
          <p:cNvSpPr>
            <a:spLocks noGrp="1"/>
          </p:cNvSpPr>
          <p:nvPr>
            <p:ph type="title"/>
          </p:nvPr>
        </p:nvSpPr>
        <p:spPr/>
        <p:txBody>
          <a:bodyPr>
            <a:normAutofit fontScale="90000"/>
          </a:bodyPr>
          <a:lstStyle/>
          <a:p>
            <a:r>
              <a:rPr lang="en-US" dirty="0"/>
              <a:t>CONCLUSION</a:t>
            </a:r>
            <a:endParaRPr lang="en-IN" dirty="0"/>
          </a:p>
        </p:txBody>
      </p:sp>
      <p:sp>
        <p:nvSpPr>
          <p:cNvPr id="3" name="Text Placeholder 2">
            <a:extLst>
              <a:ext uri="{FF2B5EF4-FFF2-40B4-BE49-F238E27FC236}">
                <a16:creationId xmlns:a16="http://schemas.microsoft.com/office/drawing/2014/main" id="{3645F24F-844A-4E02-2D1E-4782B24EC4CB}"/>
              </a:ext>
            </a:extLst>
          </p:cNvPr>
          <p:cNvSpPr>
            <a:spLocks noGrp="1"/>
          </p:cNvSpPr>
          <p:nvPr>
            <p:ph type="body" idx="1"/>
          </p:nvPr>
        </p:nvSpPr>
        <p:spPr>
          <a:xfrm>
            <a:off x="725850" y="1677387"/>
            <a:ext cx="7688700" cy="2750234"/>
          </a:xfrm>
        </p:spPr>
        <p:txBody>
          <a:bodyPr>
            <a:noAutofit/>
          </a:bodyPr>
          <a:lstStyle/>
          <a:p>
            <a:pPr marL="0" marR="0" indent="0">
              <a:lnSpc>
                <a:spcPct val="115000"/>
              </a:lnSpc>
              <a:spcBef>
                <a:spcPts val="0"/>
              </a:spcBef>
              <a:spcAft>
                <a:spcPts val="0"/>
              </a:spcAft>
              <a:buNone/>
            </a:pPr>
            <a:r>
              <a:rPr lang="en-IN" sz="600" b="1" u="none" strike="noStrike" dirty="0">
                <a:effectLst/>
                <a:latin typeface="Times New Roman" panose="02020603050405020304" pitchFamily="18"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IN" sz="1100" dirty="0">
                <a:effectLst/>
                <a:latin typeface="Times New Roman" panose="02020603050405020304" pitchFamily="18" charset="0"/>
                <a:ea typeface="Arial" panose="020B0604020202020204" pitchFamily="34" charset="0"/>
              </a:rPr>
              <a:t>In conclusion, our social media analytics project using R, YouTube Studio, and Vaizle tools provided us with valuable insights into the trending videos on YouTube. We were able to extract and </a:t>
            </a:r>
            <a:r>
              <a:rPr lang="en-IN" sz="1100" dirty="0" err="1">
                <a:effectLst/>
                <a:latin typeface="Times New Roman" panose="02020603050405020304" pitchFamily="18" charset="0"/>
                <a:ea typeface="Arial" panose="020B0604020202020204" pitchFamily="34" charset="0"/>
              </a:rPr>
              <a:t>analyze</a:t>
            </a:r>
            <a:r>
              <a:rPr lang="en-IN" sz="1100" dirty="0">
                <a:effectLst/>
                <a:latin typeface="Times New Roman" panose="02020603050405020304" pitchFamily="18" charset="0"/>
                <a:ea typeface="Arial" panose="020B0604020202020204" pitchFamily="34" charset="0"/>
              </a:rPr>
              <a:t> data on video views, engagement metrics, and audience demographics using these tools, allowing us to identify key trends and patterns.</a:t>
            </a:r>
            <a:endParaRPr lang="en-IN" sz="1100" dirty="0">
              <a:effectLst/>
              <a:latin typeface="Arial" panose="020B0604020202020204" pitchFamily="34" charset="0"/>
              <a:ea typeface="Arial" panose="020B0604020202020204" pitchFamily="34" charset="0"/>
            </a:endParaRPr>
          </a:p>
          <a:p>
            <a:pPr marL="0" marR="0" indent="0" algn="just">
              <a:lnSpc>
                <a:spcPct val="115000"/>
              </a:lnSpc>
              <a:spcBef>
                <a:spcPts val="0"/>
              </a:spcBef>
              <a:spcAft>
                <a:spcPts val="0"/>
              </a:spcAft>
              <a:buNone/>
            </a:pPr>
            <a:r>
              <a:rPr lang="en-IN" sz="1100" dirty="0">
                <a:effectLst/>
                <a:latin typeface="Times New Roman" panose="02020603050405020304" pitchFamily="18"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IN" sz="1100" dirty="0">
                <a:effectLst/>
                <a:latin typeface="Times New Roman" panose="02020603050405020304" pitchFamily="18" charset="0"/>
                <a:ea typeface="Arial" panose="020B0604020202020204" pitchFamily="34" charset="0"/>
              </a:rPr>
              <a:t>Through our analysis, we found that video length, title keywords, and thumbnail images were significant factors in driving views and engagement on YouTube. We also discovered that certain content categories, such as entertainment and music, were more likely to trend on the platform.</a:t>
            </a:r>
            <a:endParaRPr lang="en-IN" sz="1100" dirty="0">
              <a:effectLst/>
              <a:latin typeface="Arial" panose="020B0604020202020204" pitchFamily="34" charset="0"/>
              <a:ea typeface="Arial" panose="020B0604020202020204" pitchFamily="34" charset="0"/>
            </a:endParaRPr>
          </a:p>
          <a:p>
            <a:pPr marL="0" marR="0" indent="0" algn="just">
              <a:lnSpc>
                <a:spcPct val="115000"/>
              </a:lnSpc>
              <a:spcBef>
                <a:spcPts val="0"/>
              </a:spcBef>
              <a:spcAft>
                <a:spcPts val="0"/>
              </a:spcAft>
              <a:buNone/>
            </a:pPr>
            <a:r>
              <a:rPr lang="en-IN" sz="1100" dirty="0">
                <a:effectLst/>
                <a:latin typeface="Times New Roman" panose="02020603050405020304" pitchFamily="18" charset="0"/>
                <a:ea typeface="Arial" panose="020B0604020202020204" pitchFamily="34" charset="0"/>
              </a:rPr>
              <a:t> </a:t>
            </a:r>
            <a:endParaRPr lang="en-IN" sz="11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IN" sz="1100" dirty="0">
                <a:effectLst/>
                <a:latin typeface="Times New Roman" panose="02020603050405020304" pitchFamily="18" charset="0"/>
                <a:ea typeface="Arial" panose="020B0604020202020204" pitchFamily="34" charset="0"/>
              </a:rPr>
              <a:t>Overall, our project has demonstrated the power of social media analytics in understanding user </a:t>
            </a:r>
            <a:r>
              <a:rPr lang="en-IN" sz="1100" dirty="0" err="1">
                <a:effectLst/>
                <a:latin typeface="Times New Roman" panose="02020603050405020304" pitchFamily="18" charset="0"/>
                <a:ea typeface="Arial" panose="020B0604020202020204" pitchFamily="34" charset="0"/>
              </a:rPr>
              <a:t>behavior</a:t>
            </a:r>
            <a:r>
              <a:rPr lang="en-IN" sz="1100" dirty="0">
                <a:effectLst/>
                <a:latin typeface="Times New Roman" panose="02020603050405020304" pitchFamily="18" charset="0"/>
                <a:ea typeface="Arial" panose="020B0604020202020204" pitchFamily="34" charset="0"/>
              </a:rPr>
              <a:t> and preferences on YouTube. The insights we have gained can be used to inform content creation strategies and improve the performance of our own YouTube channel or those of our clients</a:t>
            </a:r>
            <a:endParaRPr lang="en-IN" sz="1100" dirty="0">
              <a:effectLst/>
              <a:latin typeface="Arial" panose="020B0604020202020204" pitchFamily="34" charset="0"/>
              <a:ea typeface="Arial" panose="020B0604020202020204" pitchFamily="34" charset="0"/>
            </a:endParaRPr>
          </a:p>
          <a:p>
            <a:pPr marL="0" marR="0" algn="just">
              <a:lnSpc>
                <a:spcPct val="115000"/>
              </a:lnSpc>
              <a:spcBef>
                <a:spcPts val="1200"/>
              </a:spcBef>
              <a:spcAft>
                <a:spcPts val="1200"/>
              </a:spcAft>
            </a:pPr>
            <a:r>
              <a:rPr lang="en-IN" sz="1100" dirty="0">
                <a:effectLst/>
                <a:highlight>
                  <a:srgbClr val="FFFFFF"/>
                </a:highlight>
                <a:latin typeface="Times New Roman" panose="02020603050405020304" pitchFamily="18" charset="0"/>
                <a:ea typeface="Calibri" panose="020F0502020204030204" pitchFamily="34" charset="0"/>
              </a:rPr>
              <a:t>For future work, we will use the insights gained from the analysis to make predictions of whether a YouTube video is likely to be trending or not which can be used further to make recommendations for how businesses/ advertisers and content creators can improve their YouTube strategy. </a:t>
            </a:r>
            <a:endParaRPr lang="en-IN" sz="1100" dirty="0">
              <a:effectLst/>
              <a:latin typeface="Arial" panose="020B0604020202020204" pitchFamily="34" charset="0"/>
              <a:ea typeface="Arial" panose="020B0604020202020204" pitchFamily="34" charset="0"/>
            </a:endParaRPr>
          </a:p>
          <a:p>
            <a:endParaRPr lang="en-IN" sz="400" dirty="0"/>
          </a:p>
        </p:txBody>
      </p:sp>
    </p:spTree>
    <p:extLst>
      <p:ext uri="{BB962C8B-B14F-4D97-AF65-F5344CB8AC3E}">
        <p14:creationId xmlns:p14="http://schemas.microsoft.com/office/powerpoint/2010/main" val="2574932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CONTENTS</a:t>
            </a:r>
            <a:endParaRPr/>
          </a:p>
        </p:txBody>
      </p:sp>
      <p:sp>
        <p:nvSpPr>
          <p:cNvPr id="94" name="Google Shape;94;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85000" lnSpcReduction="20000"/>
          </a:bodyPr>
          <a:lstStyle/>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Introduction </a:t>
            </a:r>
            <a:endParaRPr sz="1500" dirty="0">
              <a:solidFill>
                <a:srgbClr val="000000"/>
              </a:solidFill>
              <a:highlight>
                <a:srgbClr val="FFFFFF"/>
              </a:highlight>
            </a:endParaRPr>
          </a:p>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Statement of Problem/Opportunity  </a:t>
            </a:r>
          </a:p>
          <a:p>
            <a:pPr marL="457200" lvl="0" indent="-323850" algn="l" rtl="0">
              <a:lnSpc>
                <a:spcPct val="150000"/>
              </a:lnSpc>
              <a:spcBef>
                <a:spcPts val="0"/>
              </a:spcBef>
              <a:spcAft>
                <a:spcPts val="0"/>
              </a:spcAft>
              <a:buClr>
                <a:srgbClr val="000000"/>
              </a:buClr>
              <a:buSzPts val="1500"/>
              <a:buAutoNum type="arabicPeriod"/>
            </a:pPr>
            <a:r>
              <a:rPr lang="en-US" sz="1500" dirty="0">
                <a:solidFill>
                  <a:srgbClr val="000000"/>
                </a:solidFill>
                <a:highlight>
                  <a:srgbClr val="FFFFFF"/>
                </a:highlight>
              </a:rPr>
              <a:t>Literature survey</a:t>
            </a:r>
            <a:endParaRPr sz="1500" dirty="0">
              <a:solidFill>
                <a:srgbClr val="000000"/>
              </a:solidFill>
              <a:highlight>
                <a:srgbClr val="FFFFFF"/>
              </a:highlight>
            </a:endParaRPr>
          </a:p>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Data Collection </a:t>
            </a:r>
          </a:p>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Data Analysis in R</a:t>
            </a:r>
          </a:p>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Analysis using Analytical tools</a:t>
            </a:r>
          </a:p>
          <a:p>
            <a:pPr marL="457200" lvl="0" indent="-323850" algn="l" rtl="0">
              <a:lnSpc>
                <a:spcPct val="150000"/>
              </a:lnSpc>
              <a:spcBef>
                <a:spcPts val="0"/>
              </a:spcBef>
              <a:spcAft>
                <a:spcPts val="0"/>
              </a:spcAft>
              <a:buClr>
                <a:srgbClr val="000000"/>
              </a:buClr>
              <a:buSzPts val="1500"/>
              <a:buAutoNum type="arabicPeriod"/>
            </a:pPr>
            <a:r>
              <a:rPr lang="en-US" sz="1500" dirty="0">
                <a:solidFill>
                  <a:srgbClr val="000000"/>
                </a:solidFill>
                <a:highlight>
                  <a:srgbClr val="FFFFFF"/>
                </a:highlight>
              </a:rPr>
              <a:t>Conclusion</a:t>
            </a:r>
            <a:endParaRPr sz="1500" dirty="0">
              <a:solidFill>
                <a:srgbClr val="000000"/>
              </a:solidFill>
              <a:highlight>
                <a:srgbClr val="FFFFFF"/>
              </a:highlight>
            </a:endParaRPr>
          </a:p>
          <a:p>
            <a:pPr marL="457200" lvl="0" indent="-323850" algn="l" rtl="0">
              <a:lnSpc>
                <a:spcPct val="150000"/>
              </a:lnSpc>
              <a:spcBef>
                <a:spcPts val="0"/>
              </a:spcBef>
              <a:spcAft>
                <a:spcPts val="0"/>
              </a:spcAft>
              <a:buClr>
                <a:srgbClr val="000000"/>
              </a:buClr>
              <a:buSzPts val="1500"/>
              <a:buAutoNum type="arabicPeriod"/>
            </a:pPr>
            <a:r>
              <a:rPr lang="en" sz="1500" dirty="0">
                <a:solidFill>
                  <a:srgbClr val="000000"/>
                </a:solidFill>
                <a:highlight>
                  <a:srgbClr val="FFFFFF"/>
                </a:highlight>
              </a:rPr>
              <a:t>References </a:t>
            </a:r>
            <a:endParaRPr sz="1500" dirty="0">
              <a:solidFill>
                <a:srgbClr val="000000"/>
              </a:solidFill>
              <a:highlight>
                <a:srgbClr val="FFFFFF"/>
              </a:highlight>
            </a:endParaRPr>
          </a:p>
          <a:p>
            <a:pPr marL="0" lvl="0" indent="0" algn="l" rtl="0">
              <a:spcBef>
                <a:spcPts val="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REFERENCE</a:t>
            </a:r>
            <a:endParaRPr dirty="0"/>
          </a:p>
        </p:txBody>
      </p:sp>
      <p:sp>
        <p:nvSpPr>
          <p:cNvPr id="130" name="Google Shape;130;p20"/>
          <p:cNvSpPr txBox="1">
            <a:spLocks noGrp="1"/>
          </p:cNvSpPr>
          <p:nvPr>
            <p:ph type="body" idx="1"/>
          </p:nvPr>
        </p:nvSpPr>
        <p:spPr>
          <a:xfrm>
            <a:off x="729450" y="2078874"/>
            <a:ext cx="7688700" cy="2564563"/>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IN" sz="4100" u="sng" dirty="0">
                <a:solidFill>
                  <a:schemeClr val="hlink"/>
                </a:solidFill>
                <a:hlinkClick r:id="rId3"/>
              </a:rPr>
              <a:t>https://www.cyberclick.net/numericalblogen/what-is-youtube-studio-and-how-can-you-use-it</a:t>
            </a:r>
          </a:p>
          <a:p>
            <a:pPr marL="0" lvl="0" indent="0" algn="l" rtl="0">
              <a:spcBef>
                <a:spcPts val="0"/>
              </a:spcBef>
              <a:spcAft>
                <a:spcPts val="0"/>
              </a:spcAft>
              <a:buNone/>
            </a:pPr>
            <a:endParaRPr lang="en-IN" sz="4100" u="sng" dirty="0">
              <a:solidFill>
                <a:schemeClr val="hlink"/>
              </a:solidFill>
              <a:hlinkClick r:id="rId3"/>
            </a:endParaRPr>
          </a:p>
          <a:p>
            <a:pPr marL="0" lvl="0" indent="0" algn="l" rtl="0">
              <a:spcBef>
                <a:spcPts val="0"/>
              </a:spcBef>
              <a:spcAft>
                <a:spcPts val="0"/>
              </a:spcAft>
              <a:buNone/>
            </a:pPr>
            <a:r>
              <a:rPr lang="en-IN" sz="4100" u="sng" dirty="0">
                <a:solidFill>
                  <a:schemeClr val="hlink"/>
                </a:solidFill>
                <a:hlinkClick r:id="rId4"/>
              </a:rPr>
              <a:t>https://vaizle.com/product/social-media-analytics/youtube-analytics</a:t>
            </a:r>
            <a:endParaRPr lang="en-IN" sz="4100" u="sng" dirty="0">
              <a:solidFill>
                <a:schemeClr val="hlink"/>
              </a:solidFill>
            </a:endParaRPr>
          </a:p>
          <a:p>
            <a:pPr marL="0" lvl="0" indent="0" algn="l" rtl="0">
              <a:spcBef>
                <a:spcPts val="1200"/>
              </a:spcBef>
              <a:spcAft>
                <a:spcPts val="0"/>
              </a:spcAft>
              <a:buNone/>
            </a:pPr>
            <a:r>
              <a:rPr lang="en-IN" sz="4100" u="sng" dirty="0">
                <a:solidFill>
                  <a:schemeClr val="hlink"/>
                </a:solidFill>
                <a:hlinkClick r:id="rId5"/>
              </a:rPr>
              <a:t>https://metricool.com/what-is-youtube-studio/</a:t>
            </a:r>
          </a:p>
          <a:p>
            <a:pPr marL="0" lvl="0" indent="0" algn="l" rtl="0">
              <a:spcBef>
                <a:spcPts val="1200"/>
              </a:spcBef>
              <a:spcAft>
                <a:spcPts val="0"/>
              </a:spcAft>
              <a:buNone/>
            </a:pPr>
            <a:r>
              <a:rPr lang="en-IN" sz="4100" u="sng" dirty="0">
                <a:solidFill>
                  <a:schemeClr val="hlink"/>
                </a:solidFill>
                <a:hlinkClick r:id="rId5"/>
              </a:rPr>
              <a:t>https://en.wikipedia.org/wiki/Social_media_analytics</a:t>
            </a:r>
            <a:endParaRPr lang="en-IN" sz="4100" dirty="0"/>
          </a:p>
          <a:p>
            <a:pPr marL="0" lvl="0" indent="0" algn="l" rtl="0">
              <a:spcBef>
                <a:spcPts val="1200"/>
              </a:spcBef>
              <a:spcAft>
                <a:spcPts val="0"/>
              </a:spcAft>
              <a:buNone/>
            </a:pPr>
            <a:r>
              <a:rPr lang="en" sz="4100" u="sng" dirty="0">
                <a:solidFill>
                  <a:schemeClr val="hlink"/>
                </a:solidFill>
                <a:hlinkClick r:id="rId6"/>
              </a:rPr>
              <a:t>https://towardsdatascience.com/youtube-trending-video-analysis-with-pandas-and-seaborn-c9903a0f811d</a:t>
            </a:r>
            <a:endParaRPr sz="4100" dirty="0"/>
          </a:p>
          <a:p>
            <a:pPr marL="0" lvl="0" indent="0" algn="l" rtl="0">
              <a:spcBef>
                <a:spcPts val="1200"/>
              </a:spcBef>
              <a:spcAft>
                <a:spcPts val="0"/>
              </a:spcAft>
              <a:buNone/>
            </a:pPr>
            <a:r>
              <a:rPr lang="en" sz="4100" u="sng" dirty="0">
                <a:solidFill>
                  <a:schemeClr val="hlink"/>
                </a:solidFill>
                <a:hlinkClick r:id="rId7"/>
              </a:rPr>
              <a:t>https://www.irjet.net/archives/V7/i8/IRJET-V7I8732.pdf</a:t>
            </a:r>
            <a:endParaRPr sz="4100" dirty="0"/>
          </a:p>
          <a:p>
            <a:pPr marL="0" lvl="0" indent="0" algn="l" rtl="0">
              <a:spcBef>
                <a:spcPts val="1200"/>
              </a:spcBef>
              <a:spcAft>
                <a:spcPts val="0"/>
              </a:spcAft>
              <a:buNone/>
            </a:pPr>
            <a:r>
              <a:rPr lang="en" sz="4100" u="sng" dirty="0">
                <a:solidFill>
                  <a:schemeClr val="hlink"/>
                </a:solidFill>
                <a:hlinkClick r:id="rId8"/>
              </a:rPr>
              <a:t>https://esource.dbs.ie/bitstream/handle/10788/4260/msc_niture_aa_2021.pdf?sequence=1&amp;isAllowed=y</a:t>
            </a:r>
            <a:endParaRPr sz="4100" dirty="0"/>
          </a:p>
          <a:p>
            <a:pPr marL="0" lvl="0" indent="0" algn="l" rtl="0">
              <a:spcBef>
                <a:spcPts val="1200"/>
              </a:spcBef>
              <a:spcAft>
                <a:spcPts val="0"/>
              </a:spcAft>
              <a:buNone/>
            </a:pPr>
            <a:r>
              <a:rPr lang="en" sz="4100" u="sng" dirty="0">
                <a:solidFill>
                  <a:schemeClr val="hlink"/>
                </a:solidFill>
                <a:hlinkClick r:id="rId9"/>
              </a:rPr>
              <a:t>https://www.ijettcs.org/Volume11Issue4/IJETTCS-2022-07-23-16.pdf</a:t>
            </a:r>
            <a:endParaRPr sz="4100"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100" name="Google Shape;100;p15"/>
          <p:cNvSpPr txBox="1">
            <a:spLocks noGrp="1"/>
          </p:cNvSpPr>
          <p:nvPr>
            <p:ph type="body" idx="1"/>
          </p:nvPr>
        </p:nvSpPr>
        <p:spPr>
          <a:xfrm>
            <a:off x="745350" y="1700525"/>
            <a:ext cx="7656900" cy="33594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n" sz="4900" dirty="0"/>
              <a:t>Y</a:t>
            </a:r>
            <a:r>
              <a:rPr lang="en" sz="4800" dirty="0"/>
              <a:t>ouTube is a widely used video platform that allows users to upload, share, and view videos. The site is known for its vast collection of videos, which includes everything from music videos to educational content. One of the most popular features of YouTube is its "trending" section, which displays the most popular videos of the moment. To gain insights into the content that is trending on YouTube, we will use Python and several popular data analysis packages such as Pandas and Matplotlib.</a:t>
            </a:r>
            <a:endParaRPr sz="4800" dirty="0"/>
          </a:p>
          <a:p>
            <a:pPr marL="0" lvl="0" indent="0" algn="just" rtl="0">
              <a:spcBef>
                <a:spcPts val="1200"/>
              </a:spcBef>
              <a:spcAft>
                <a:spcPts val="0"/>
              </a:spcAft>
              <a:buNone/>
            </a:pPr>
            <a:r>
              <a:rPr lang="en" sz="4800" dirty="0"/>
              <a:t>We will be analyzing a dataset that was collected over 205 days and contains information about more than 37,000 trending videos. The dataset, which is available on Kaggle, includes data about trending videos for many countries. In this analysis, we will focus specifically on trending videos in India. By exploring the data, we will be able to identify commonalities among the videos that are trending in India, such as the types of content, the creators, and the audiences that are most engaged with these videos.</a:t>
            </a:r>
            <a:endParaRPr sz="4800" dirty="0"/>
          </a:p>
          <a:p>
            <a:pPr marL="0" lvl="0" indent="0" algn="just" rtl="0">
              <a:spcBef>
                <a:spcPts val="1200"/>
              </a:spcBef>
              <a:spcAft>
                <a:spcPts val="1200"/>
              </a:spcAft>
              <a:buNone/>
            </a:pPr>
            <a:r>
              <a:rPr lang="en" sz="4800" dirty="0"/>
              <a:t>These insights can be valuable for creators who want to increase the popularity of their videos on YouTube. By understanding the characteristics of trending videos in India, creators can tailor their content to align with what is currently popular on the platform. Additionally, the analysis can help content creators to identify gaps in the market and create content that appeals to underrepresented audiences. Overall, this analysis can provide valuable information for anyone looking to create and promote content on YouTube.</a:t>
            </a:r>
            <a:endParaRPr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865950" y="1318650"/>
            <a:ext cx="76887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300" b="0" dirty="0">
                <a:solidFill>
                  <a:srgbClr val="000000"/>
                </a:solidFill>
                <a:highlight>
                  <a:srgbClr val="FFFFFF"/>
                </a:highlight>
                <a:latin typeface="Lato Black"/>
                <a:ea typeface="Lato Black"/>
                <a:cs typeface="Lato Black"/>
                <a:sym typeface="Lato Black"/>
              </a:rPr>
              <a:t> STATEMENT OF THE PROBLEM</a:t>
            </a:r>
            <a:endParaRPr sz="2300" b="0" dirty="0">
              <a:latin typeface="Lato Black"/>
              <a:ea typeface="Lato Black"/>
              <a:cs typeface="Lato Black"/>
              <a:sym typeface="Lato Black"/>
            </a:endParaRPr>
          </a:p>
        </p:txBody>
      </p:sp>
      <p:sp>
        <p:nvSpPr>
          <p:cNvPr id="106" name="Google Shape;106;p16"/>
          <p:cNvSpPr txBox="1">
            <a:spLocks noGrp="1"/>
          </p:cNvSpPr>
          <p:nvPr>
            <p:ph type="body" idx="1"/>
          </p:nvPr>
        </p:nvSpPr>
        <p:spPr>
          <a:xfrm>
            <a:off x="865950" y="1853850"/>
            <a:ext cx="7688700" cy="2773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a:solidFill>
                  <a:srgbClr val="5F6368"/>
                </a:solidFill>
              </a:rPr>
              <a:t>With the vast amount of content on YouTube, it can be challenging for businesses to effectively reach and engage with their target audience by using the right influencer to promote their motive/ business. This work aims to provide businesses with valuable insights into the popularity of videos on YouTube and how they can improve their YouTube strategy to effectively reach and engage with their target audience.</a:t>
            </a:r>
            <a:endParaRPr sz="1200" dirty="0">
              <a:solidFill>
                <a:srgbClr val="5F6368"/>
              </a:solidFill>
            </a:endParaRPr>
          </a:p>
          <a:p>
            <a:pPr marL="0" lvl="0" indent="0" algn="just" rtl="0">
              <a:spcBef>
                <a:spcPts val="1200"/>
              </a:spcBef>
              <a:spcAft>
                <a:spcPts val="1200"/>
              </a:spcAft>
              <a:buNone/>
            </a:pPr>
            <a:r>
              <a:rPr lang="en" sz="1200" dirty="0">
                <a:solidFill>
                  <a:srgbClr val="5F6368"/>
                </a:solidFill>
              </a:rPr>
              <a:t>The proposed solution is to develop a model that can effectively predict the likelihood of a YouTube video becoming trending based on various data points such as video titles, views, likes, and comments. This helps the businesses and content creators with valuable insights into how they can use YouTube as a social media platform to reach and engage with their target audience. We will use the insights gained from the Social media analytical tools such as YouTube Analytics and Vaizle to make predictions of whether a YouTube video is likely to be trending or not which can be used further to make recommendations for how businesses/ advertisers and content creators can improve their YouTube strategy. </a:t>
            </a:r>
            <a:endParaRPr sz="1200" dirty="0">
              <a:solidFill>
                <a:srgbClr val="5F636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7650" y="733114"/>
            <a:ext cx="7688700" cy="535200"/>
          </a:xfrm>
          <a:prstGeom prst="rect">
            <a:avLst/>
          </a:prstGeom>
        </p:spPr>
        <p:txBody>
          <a:bodyPr spcFirstLastPara="1" wrap="square" lIns="91425" tIns="91425" rIns="91425" bIns="91425" anchor="t" anchorCtr="0">
            <a:normAutofit fontScale="90000"/>
          </a:bodyPr>
          <a:lstStyle/>
          <a:p>
            <a:pPr>
              <a:lnSpc>
                <a:spcPct val="115000"/>
              </a:lnSpc>
            </a:pPr>
            <a:r>
              <a:rPr lang="en-IN" sz="1800" b="1" u="sng" dirty="0">
                <a:effectLst/>
                <a:highlight>
                  <a:srgbClr val="FFFFFF"/>
                </a:highlight>
                <a:latin typeface="Times New Roman" panose="02020603050405020304" pitchFamily="18" charset="0"/>
                <a:ea typeface="Calibri" panose="020F0502020204030204" pitchFamily="34" charset="0"/>
              </a:rPr>
              <a:t>LITERATURE SURVEY</a:t>
            </a:r>
            <a:br>
              <a:rPr lang="en-IN" sz="1800" dirty="0">
                <a:effectLst/>
                <a:latin typeface="Arial" panose="020B0604020202020204" pitchFamily="34" charset="0"/>
                <a:ea typeface="Arial" panose="020B0604020202020204" pitchFamily="34" charset="0"/>
              </a:rPr>
            </a:br>
            <a:endParaRPr sz="2300" b="0" dirty="0">
              <a:latin typeface="Lato Black"/>
              <a:ea typeface="Lato Black"/>
              <a:cs typeface="Lato Black"/>
              <a:sym typeface="Lato Black"/>
            </a:endParaRPr>
          </a:p>
        </p:txBody>
      </p:sp>
      <p:sp>
        <p:nvSpPr>
          <p:cNvPr id="106" name="Google Shape;106;p16"/>
          <p:cNvSpPr txBox="1">
            <a:spLocks noGrp="1"/>
          </p:cNvSpPr>
          <p:nvPr>
            <p:ph type="body" idx="1"/>
          </p:nvPr>
        </p:nvSpPr>
        <p:spPr>
          <a:xfrm>
            <a:off x="631398" y="1139977"/>
            <a:ext cx="7688700" cy="3857138"/>
          </a:xfrm>
          <a:prstGeom prst="rect">
            <a:avLst/>
          </a:prstGeom>
        </p:spPr>
        <p:txBody>
          <a:bodyPr spcFirstLastPara="1" wrap="square" lIns="91425" tIns="91425" rIns="91425" bIns="91425" anchor="t" anchorCtr="0">
            <a:noAutofit/>
          </a:bodyPr>
          <a:lstStyle/>
          <a:p>
            <a:pPr marL="171450" indent="-171450" algn="just">
              <a:lnSpc>
                <a:spcPct val="100000"/>
              </a:lnSpc>
              <a:spcBef>
                <a:spcPts val="1200"/>
              </a:spcBef>
              <a:spcAft>
                <a:spcPts val="1200"/>
              </a:spcAf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"A systematic literature review of YouTube video popularity prediction models" by P. Bhattacharya, et al. (2019), This review </a:t>
            </a:r>
            <a:r>
              <a:rPr lang="en-IN" sz="1100" dirty="0" err="1">
                <a:latin typeface="Lato" panose="020F0502020204030203" pitchFamily="34" charset="0"/>
                <a:ea typeface="Lato" panose="020F0502020204030203" pitchFamily="34" charset="0"/>
                <a:cs typeface="Lato" panose="020F0502020204030203" pitchFamily="34" charset="0"/>
              </a:rPr>
              <a:t>analyzes</a:t>
            </a:r>
            <a:r>
              <a:rPr lang="en-IN" sz="1100" dirty="0">
                <a:latin typeface="Lato" panose="020F0502020204030203" pitchFamily="34" charset="0"/>
                <a:ea typeface="Lato" panose="020F0502020204030203" pitchFamily="34" charset="0"/>
                <a:cs typeface="Lato" panose="020F0502020204030203" pitchFamily="34" charset="0"/>
              </a:rPr>
              <a:t> the different methods and models used to predict the popularity of YouTube videos. The study found that models based on machine learning and natural language processing techniques were the most accurate in predicting video popularity.</a:t>
            </a:r>
          </a:p>
          <a:p>
            <a:pPr marL="171450" indent="-171450" algn="just">
              <a:lnSpc>
                <a:spcPct val="100000"/>
              </a:lnSpc>
              <a:spcBef>
                <a:spcPts val="1200"/>
              </a:spcBef>
              <a:spcAft>
                <a:spcPts val="1200"/>
              </a:spcAf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"A review of YouTube trending algorithms and its impact on the platform" by Y. Zhang, et al. (2020), This review explores the impact of YouTube's trending algorithm on the platform and its users. The study found that the algorithm has a significant impact on which videos become popular and that it can influence the content that creators produce.</a:t>
            </a:r>
          </a:p>
          <a:p>
            <a:pPr marL="171450" indent="-171450" algn="just">
              <a:lnSpc>
                <a:spcPct val="100000"/>
              </a:lnSpc>
              <a:spcBef>
                <a:spcPts val="1200"/>
              </a:spcBef>
              <a:spcAft>
                <a:spcPts val="1200"/>
              </a:spcAf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"YouTube video analytics: a literature review and future research directions" by L. Cao and L. He (2020), This review examines the existing literature on YouTube video analytics and identifies potential areas for future research. The study found that there is a need for more research on the social and cultural factors that influence video popularity.</a:t>
            </a:r>
          </a:p>
          <a:p>
            <a:pPr marL="171450" indent="-171450" algn="just">
              <a:lnSpc>
                <a:spcPct val="100000"/>
              </a:lnSpc>
              <a:spcBef>
                <a:spcPts val="1200"/>
              </a:spcBef>
              <a:spcAft>
                <a:spcPts val="1200"/>
              </a:spcAf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"A review of YouTube content analysis tools and their applications" by F. </a:t>
            </a:r>
            <a:r>
              <a:rPr lang="en-IN" sz="1100" dirty="0" err="1">
                <a:latin typeface="Lato" panose="020F0502020204030203" pitchFamily="34" charset="0"/>
                <a:ea typeface="Lato" panose="020F0502020204030203" pitchFamily="34" charset="0"/>
                <a:cs typeface="Lato" panose="020F0502020204030203" pitchFamily="34" charset="0"/>
              </a:rPr>
              <a:t>Vahidnia</a:t>
            </a:r>
            <a:r>
              <a:rPr lang="en-IN" sz="1100" dirty="0">
                <a:latin typeface="Lato" panose="020F0502020204030203" pitchFamily="34" charset="0"/>
                <a:ea typeface="Lato" panose="020F0502020204030203" pitchFamily="34" charset="0"/>
                <a:cs typeface="Lato" panose="020F0502020204030203" pitchFamily="34" charset="0"/>
              </a:rPr>
              <a:t>, et al. (2020), This review evaluates the different tools and techniques used for content analysis of YouTube videos. The study found that sentiment analysis and topic </a:t>
            </a:r>
            <a:r>
              <a:rPr lang="en-IN" sz="1100" dirty="0" err="1">
                <a:latin typeface="Lato" panose="020F0502020204030203" pitchFamily="34" charset="0"/>
                <a:ea typeface="Lato" panose="020F0502020204030203" pitchFamily="34" charset="0"/>
                <a:cs typeface="Lato" panose="020F0502020204030203" pitchFamily="34" charset="0"/>
              </a:rPr>
              <a:t>modeling</a:t>
            </a:r>
            <a:r>
              <a:rPr lang="en-IN" sz="1100" dirty="0">
                <a:latin typeface="Lato" panose="020F0502020204030203" pitchFamily="34" charset="0"/>
                <a:ea typeface="Lato" panose="020F0502020204030203" pitchFamily="34" charset="0"/>
                <a:cs typeface="Lato" panose="020F0502020204030203" pitchFamily="34" charset="0"/>
              </a:rPr>
              <a:t> were the most commonly used techniques for </a:t>
            </a:r>
            <a:r>
              <a:rPr lang="en-IN" sz="1100" dirty="0" err="1">
                <a:latin typeface="Lato" panose="020F0502020204030203" pitchFamily="34" charset="0"/>
                <a:ea typeface="Lato" panose="020F0502020204030203" pitchFamily="34" charset="0"/>
                <a:cs typeface="Lato" panose="020F0502020204030203" pitchFamily="34" charset="0"/>
              </a:rPr>
              <a:t>analyzing</a:t>
            </a:r>
            <a:r>
              <a:rPr lang="en-IN" sz="1100" dirty="0">
                <a:latin typeface="Lato" panose="020F0502020204030203" pitchFamily="34" charset="0"/>
                <a:ea typeface="Lato" panose="020F0502020204030203" pitchFamily="34" charset="0"/>
                <a:cs typeface="Lato" panose="020F0502020204030203" pitchFamily="34" charset="0"/>
              </a:rPr>
              <a:t> YouTube content. The review also identified several challenges related to the analysis of user-generated content on YouTube.</a:t>
            </a:r>
          </a:p>
          <a:p>
            <a:pPr marL="0" lvl="0" indent="0" algn="just" rtl="0">
              <a:spcBef>
                <a:spcPts val="0"/>
              </a:spcBef>
              <a:spcAft>
                <a:spcPts val="0"/>
              </a:spcAft>
              <a:buNone/>
            </a:pPr>
            <a:endParaRPr sz="1200" dirty="0">
              <a:solidFill>
                <a:srgbClr val="5F6368"/>
              </a:solidFill>
            </a:endParaRPr>
          </a:p>
        </p:txBody>
      </p:sp>
    </p:spTree>
    <p:extLst>
      <p:ext uri="{BB962C8B-B14F-4D97-AF65-F5344CB8AC3E}">
        <p14:creationId xmlns:p14="http://schemas.microsoft.com/office/powerpoint/2010/main" val="28694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51500" y="1221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COLLECTION</a:t>
            </a:r>
            <a:endParaRPr dirty="0"/>
          </a:p>
        </p:txBody>
      </p:sp>
      <p:sp>
        <p:nvSpPr>
          <p:cNvPr id="112" name="Google Shape;112;p17"/>
          <p:cNvSpPr txBox="1">
            <a:spLocks noGrp="1"/>
          </p:cNvSpPr>
          <p:nvPr>
            <p:ph type="body" idx="1"/>
          </p:nvPr>
        </p:nvSpPr>
        <p:spPr>
          <a:xfrm>
            <a:off x="773550" y="1756275"/>
            <a:ext cx="7747800" cy="31503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2500" u="sng" dirty="0"/>
              <a:t>NAME OF THE DATASET </a:t>
            </a:r>
            <a:r>
              <a:rPr lang="en" sz="2500" dirty="0"/>
              <a:t>- </a:t>
            </a:r>
            <a:r>
              <a:rPr lang="en" sz="2921" b="1" dirty="0">
                <a:solidFill>
                  <a:srgbClr val="202124"/>
                </a:solidFill>
                <a:highlight>
                  <a:srgbClr val="FFFFFF"/>
                </a:highlight>
              </a:rPr>
              <a:t>Trending YouTube Video Statistics</a:t>
            </a:r>
            <a:r>
              <a:rPr lang="en" sz="2500" b="1" dirty="0">
                <a:solidFill>
                  <a:srgbClr val="202124"/>
                </a:solidFill>
                <a:highlight>
                  <a:srgbClr val="FFFFFF"/>
                </a:highlight>
              </a:rPr>
              <a:t> </a:t>
            </a:r>
            <a:r>
              <a:rPr lang="en" sz="2500" dirty="0">
                <a:solidFill>
                  <a:srgbClr val="202124"/>
                </a:solidFill>
                <a:highlight>
                  <a:srgbClr val="FFFFFF"/>
                </a:highlight>
              </a:rPr>
              <a:t>(</a:t>
            </a:r>
            <a:r>
              <a:rPr lang="en" sz="2500" dirty="0">
                <a:solidFill>
                  <a:srgbClr val="5F6368"/>
                </a:solidFill>
                <a:highlight>
                  <a:srgbClr val="FFFFFF"/>
                </a:highlight>
              </a:rPr>
              <a:t>Daily statistics for trending YouTube videos)</a:t>
            </a:r>
            <a:endParaRPr sz="2500" dirty="0">
              <a:solidFill>
                <a:srgbClr val="5F6368"/>
              </a:solidFill>
              <a:highlight>
                <a:srgbClr val="FFFFFF"/>
              </a:highlight>
            </a:endParaRPr>
          </a:p>
          <a:p>
            <a:pPr marL="0" lvl="0" indent="0" algn="l" rtl="0">
              <a:spcBef>
                <a:spcPts val="1200"/>
              </a:spcBef>
              <a:spcAft>
                <a:spcPts val="0"/>
              </a:spcAft>
              <a:buNone/>
            </a:pPr>
            <a:r>
              <a:rPr lang="en" sz="2220" dirty="0">
                <a:solidFill>
                  <a:srgbClr val="5F6368"/>
                </a:solidFill>
                <a:highlight>
                  <a:srgbClr val="FFFFFF"/>
                </a:highlight>
              </a:rPr>
              <a:t>The dataset used for the analysis is taken from Kaggle</a:t>
            </a:r>
            <a:r>
              <a:rPr lang="en" sz="2200" dirty="0">
                <a:solidFill>
                  <a:srgbClr val="5F6368"/>
                </a:solidFill>
                <a:highlight>
                  <a:srgbClr val="FFFFFF"/>
                </a:highlight>
              </a:rPr>
              <a:t>:</a:t>
            </a:r>
            <a:r>
              <a:rPr lang="en-IN" sz="2200" dirty="0">
                <a:effectLst/>
                <a:highlight>
                  <a:srgbClr val="FFFFFF"/>
                </a:highlight>
                <a:latin typeface="Times New Roman" panose="02020603050405020304" pitchFamily="18" charset="0"/>
                <a:ea typeface="Calibri" panose="020F0502020204030204" pitchFamily="34" charset="0"/>
              </a:rPr>
              <a:t> </a:t>
            </a:r>
            <a:r>
              <a:rPr lang="en-IN" sz="2200" u="sng" dirty="0">
                <a:solidFill>
                  <a:srgbClr val="0000FF"/>
                </a:solidFill>
                <a:effectLst/>
                <a:latin typeface="Times New Roman" panose="02020603050405020304" pitchFamily="18" charset="0"/>
                <a:ea typeface="Calibri" panose="020F0502020204030204" pitchFamily="34" charset="0"/>
                <a:hlinkClick r:id="rId3"/>
              </a:rPr>
              <a:t>https://www.kaggle.com/datasets/datasnaek/youtube</a:t>
            </a:r>
            <a:endParaRPr sz="2200" dirty="0">
              <a:solidFill>
                <a:srgbClr val="5F6368"/>
              </a:solidFill>
              <a:highlight>
                <a:srgbClr val="FFFFFF"/>
              </a:highlight>
            </a:endParaRPr>
          </a:p>
          <a:p>
            <a:pPr marL="0" lvl="0" indent="0" algn="l" rtl="0">
              <a:spcBef>
                <a:spcPts val="1200"/>
              </a:spcBef>
              <a:spcAft>
                <a:spcPts val="0"/>
              </a:spcAft>
              <a:buNone/>
            </a:pPr>
            <a:r>
              <a:rPr lang="en" sz="2500" u="sng" dirty="0"/>
              <a:t>DATASET DESCRIPTION:</a:t>
            </a:r>
            <a:endParaRPr sz="2500" u="sng" dirty="0">
              <a:solidFill>
                <a:srgbClr val="3C4043"/>
              </a:solidFill>
              <a:latin typeface="Arial"/>
              <a:ea typeface="Arial"/>
              <a:cs typeface="Arial"/>
              <a:sym typeface="Arial"/>
            </a:endParaRPr>
          </a:p>
          <a:p>
            <a:pPr marL="457200" lvl="0" indent="-322283" algn="just" rtl="0">
              <a:spcBef>
                <a:spcPts val="1200"/>
              </a:spcBef>
              <a:spcAft>
                <a:spcPts val="0"/>
              </a:spcAft>
              <a:buClr>
                <a:srgbClr val="3C4043"/>
              </a:buClr>
              <a:buSzPct val="100000"/>
              <a:buChar char="❏"/>
            </a:pPr>
            <a:r>
              <a:rPr lang="en" sz="2360" dirty="0">
                <a:solidFill>
                  <a:srgbClr val="3C4043"/>
                </a:solidFill>
              </a:rPr>
              <a:t>This dataset includes several months (and counting) of data on daily trending YouTube videos. Data is included for the US, GB, DE, CA, FR, RU, MX, KR, JP and IN regions (USA, Great Britain, Germany, Canada, and France, Russia, Mexico, South Korea, Japan and India respectively), with up to 200 listed trending videos per day.</a:t>
            </a:r>
            <a:endParaRPr sz="2360" dirty="0">
              <a:solidFill>
                <a:srgbClr val="3C4043"/>
              </a:solidFill>
            </a:endParaRPr>
          </a:p>
          <a:p>
            <a:pPr marL="457200" lvl="0" indent="-322283" algn="just" rtl="0">
              <a:spcBef>
                <a:spcPts val="0"/>
              </a:spcBef>
              <a:spcAft>
                <a:spcPts val="0"/>
              </a:spcAft>
              <a:buClr>
                <a:srgbClr val="3C4043"/>
              </a:buClr>
              <a:buSzPct val="100000"/>
              <a:buChar char="❏"/>
            </a:pPr>
            <a:r>
              <a:rPr lang="en" sz="2360" dirty="0">
                <a:solidFill>
                  <a:srgbClr val="3C4043"/>
                </a:solidFill>
              </a:rPr>
              <a:t>Each region’s data is in a separate file. Data includes the video title, channel title, publish time, tags, views, likes and dislikes, description, and comment count.</a:t>
            </a:r>
            <a:endParaRPr sz="2360" dirty="0">
              <a:solidFill>
                <a:srgbClr val="3C4043"/>
              </a:solidFill>
            </a:endParaRPr>
          </a:p>
          <a:p>
            <a:pPr marL="457200" lvl="0" indent="-322283" algn="just" rtl="0">
              <a:spcBef>
                <a:spcPts val="0"/>
              </a:spcBef>
              <a:spcAft>
                <a:spcPts val="0"/>
              </a:spcAft>
              <a:buClr>
                <a:srgbClr val="3C4043"/>
              </a:buClr>
              <a:buSzPct val="100000"/>
              <a:buChar char="❏"/>
            </a:pPr>
            <a:r>
              <a:rPr lang="en" sz="2360" dirty="0">
                <a:solidFill>
                  <a:srgbClr val="3C4043"/>
                </a:solidFill>
              </a:rPr>
              <a:t>The data also includes a </a:t>
            </a:r>
            <a:r>
              <a:rPr lang="en" sz="2360" dirty="0">
                <a:solidFill>
                  <a:srgbClr val="3C4043"/>
                </a:solidFill>
                <a:highlight>
                  <a:srgbClr val="F1F3F4"/>
                </a:highlight>
              </a:rPr>
              <a:t>category_id</a:t>
            </a:r>
            <a:r>
              <a:rPr lang="en" sz="2360" dirty="0">
                <a:solidFill>
                  <a:srgbClr val="3C4043"/>
                </a:solidFill>
              </a:rPr>
              <a:t> field, which varies between regions. </a:t>
            </a:r>
            <a:endParaRPr sz="2360" dirty="0">
              <a:solidFill>
                <a:srgbClr val="5F6368"/>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0">
                <a:solidFill>
                  <a:srgbClr val="000000"/>
                </a:solidFill>
                <a:highlight>
                  <a:srgbClr val="FFFFFF"/>
                </a:highlight>
                <a:latin typeface="Raleway Black"/>
                <a:ea typeface="Raleway Black"/>
                <a:cs typeface="Raleway Black"/>
                <a:sym typeface="Raleway Black"/>
              </a:rPr>
              <a:t>DATA ANALYSIS APPROACHES</a:t>
            </a:r>
            <a:endParaRPr sz="2300" b="0">
              <a:latin typeface="Raleway Black"/>
              <a:ea typeface="Raleway Black"/>
              <a:cs typeface="Raleway Black"/>
              <a:sym typeface="Raleway Black"/>
            </a:endParaRPr>
          </a:p>
        </p:txBody>
      </p:sp>
      <p:sp>
        <p:nvSpPr>
          <p:cNvPr id="118" name="Google Shape;118;p18"/>
          <p:cNvSpPr txBox="1">
            <a:spLocks noGrp="1"/>
          </p:cNvSpPr>
          <p:nvPr>
            <p:ph type="body" idx="1"/>
          </p:nvPr>
        </p:nvSpPr>
        <p:spPr>
          <a:xfrm>
            <a:off x="729450" y="1853850"/>
            <a:ext cx="7688700" cy="2869500"/>
          </a:xfrm>
          <a:prstGeom prst="rect">
            <a:avLst/>
          </a:prstGeom>
        </p:spPr>
        <p:txBody>
          <a:bodyPr spcFirstLastPara="1" wrap="square" lIns="91425" tIns="91425" rIns="91425" bIns="91425" anchor="t" anchorCtr="0">
            <a:noAutofit/>
          </a:bodyPr>
          <a:lstStyle/>
          <a:p>
            <a:pPr marL="0" lvl="0" indent="0" algn="just" rtl="0">
              <a:lnSpc>
                <a:spcPct val="100000"/>
              </a:lnSpc>
              <a:spcBef>
                <a:spcPts val="1200"/>
              </a:spcBef>
              <a:spcAft>
                <a:spcPts val="0"/>
              </a:spcAft>
              <a:buNone/>
            </a:pPr>
            <a:r>
              <a:rPr lang="en" sz="1200" dirty="0">
                <a:solidFill>
                  <a:srgbClr val="666666"/>
                </a:solidFill>
              </a:rPr>
              <a:t>O</a:t>
            </a:r>
            <a:r>
              <a:rPr lang="en" sz="1200" dirty="0">
                <a:solidFill>
                  <a:srgbClr val="666666"/>
                </a:solidFill>
                <a:highlight>
                  <a:schemeClr val="lt1"/>
                </a:highlight>
              </a:rPr>
              <a:t>ur project will begin by collecting a large dataset of trending videos on YouTube. We will pre-process the data and extract relevant information such as video titles, views, likes, and comments. Next, we will use any of the analytical tools to analyse the data and understand patterns in the data and identify key trends.</a:t>
            </a:r>
            <a:endParaRPr sz="1200" dirty="0">
              <a:solidFill>
                <a:srgbClr val="666666"/>
              </a:solidFill>
              <a:highlight>
                <a:schemeClr val="lt1"/>
              </a:highlight>
            </a:endParaRPr>
          </a:p>
          <a:p>
            <a:pPr marL="0" lvl="0" indent="0" algn="just" rtl="0">
              <a:lnSpc>
                <a:spcPct val="100000"/>
              </a:lnSpc>
              <a:spcBef>
                <a:spcPts val="1200"/>
              </a:spcBef>
              <a:spcAft>
                <a:spcPts val="0"/>
              </a:spcAft>
              <a:buNone/>
            </a:pPr>
            <a:r>
              <a:rPr lang="en" sz="1200" dirty="0">
                <a:solidFill>
                  <a:srgbClr val="666666"/>
                </a:solidFill>
                <a:highlight>
                  <a:schemeClr val="lt1"/>
                </a:highlight>
              </a:rPr>
              <a:t>Furthermore, we will use the data obtained from the analytical tools to track the performance of the videos, including views, engagement, demographics, and geographic information, in order to understand the audience and how to effectively reach them.The results of the analysis will be visualized using various data visualization techniques such as charts and graphs, to make it easy to understand and interpret.</a:t>
            </a:r>
            <a:endParaRPr sz="1200" dirty="0">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427EE-495C-17C1-3EB2-88546D53C57D}"/>
              </a:ext>
            </a:extLst>
          </p:cNvPr>
          <p:cNvPicPr>
            <a:picLocks noChangeAspect="1"/>
          </p:cNvPicPr>
          <p:nvPr/>
        </p:nvPicPr>
        <p:blipFill>
          <a:blip r:embed="rId2"/>
          <a:stretch>
            <a:fillRect/>
          </a:stretch>
        </p:blipFill>
        <p:spPr>
          <a:xfrm>
            <a:off x="767038" y="946697"/>
            <a:ext cx="7609923" cy="3938209"/>
          </a:xfrm>
          <a:prstGeom prst="rect">
            <a:avLst/>
          </a:prstGeom>
        </p:spPr>
      </p:pic>
    </p:spTree>
    <p:extLst>
      <p:ext uri="{BB962C8B-B14F-4D97-AF65-F5344CB8AC3E}">
        <p14:creationId xmlns:p14="http://schemas.microsoft.com/office/powerpoint/2010/main" val="396768436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2437</Words>
  <Application>Microsoft Office PowerPoint</Application>
  <PresentationFormat>On-screen Show (16:9)</PresentationFormat>
  <Paragraphs>129</Paragraphs>
  <Slides>30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Lato Black</vt:lpstr>
      <vt:lpstr>Arial</vt:lpstr>
      <vt:lpstr>Lato</vt:lpstr>
      <vt:lpstr>Times New Roman</vt:lpstr>
      <vt:lpstr>Raleway</vt:lpstr>
      <vt:lpstr>Raleway Black</vt:lpstr>
      <vt:lpstr>Streamline</vt:lpstr>
      <vt:lpstr>SOCIAL MEDIA ANALYTICS (CSE4096)</vt:lpstr>
      <vt:lpstr>CONTRIBUTION: </vt:lpstr>
      <vt:lpstr>TABLE OF CONTENTS</vt:lpstr>
      <vt:lpstr>INTRODUCTION</vt:lpstr>
      <vt:lpstr> STATEMENT OF THE PROBLEM</vt:lpstr>
      <vt:lpstr>LITERATURE SURVEY </vt:lpstr>
      <vt:lpstr>DATA COLLECTION</vt:lpstr>
      <vt:lpstr>DATA ANALYSIS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ANALYTICAL TOOLS</vt:lpstr>
      <vt:lpstr>YOUTUBE ANALYTICS</vt:lpstr>
      <vt:lpstr>CHANNEL ANALYTICS</vt:lpstr>
      <vt:lpstr>CONTENT</vt:lpstr>
      <vt:lpstr>YOUTUBE SHORTS</vt:lpstr>
      <vt:lpstr>VIEWER AGE</vt:lpstr>
      <vt:lpstr>GEOGRAPHY</vt:lpstr>
      <vt:lpstr>VAIZLE – katysisters ( YOUTUBE CHANNEL)</vt:lpstr>
      <vt:lpstr>DISCOVERABILITY</vt:lpstr>
      <vt:lpstr>VIEWS</vt:lpstr>
      <vt:lpstr>DEMOGRAPHICS</vt:lpstr>
      <vt:lpstr>DEMOGRAPHICS</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ANALYTICS (CSE4096)</dc:title>
  <dc:creator>yuva</dc:creator>
  <cp:lastModifiedBy>YUVASHREE R</cp:lastModifiedBy>
  <cp:revision>8</cp:revision>
  <dcterms:modified xsi:type="dcterms:W3CDTF">2023-04-08T07:40:41Z</dcterms:modified>
</cp:coreProperties>
</file>